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02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B389B-00E5-49A3-B59C-61AA420AD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88A9B-126B-4BFD-BC8C-626C53BF0C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01FC8-142B-4932-BB3F-DC6C7F323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6015A-AAE5-4EF5-B52D-7077682437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FC7D4-960F-414B-9E9E-9CB6E8E4C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9F1CA-7BBD-453D-BD7C-20E67061BD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53E3E-72AE-41BE-A472-A8F6B56458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79C98-706B-4C48-86D5-16EEB59BD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502CB-B6A7-43E9-A4E6-3D6E85D8D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E0618-3A0A-471A-83C9-0A0488453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91574-40DB-434A-9BC8-43061128A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28325-C5B0-4188-826C-765761DE0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723F34B-F764-4174-900E-7CD4B2D2F4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/>
              <a:t>MEDIUL LIMBAJULUI DE PROGRAMARE STUDIAT</a:t>
            </a:r>
            <a:endParaRPr lang="ro-RO" sz="14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GB" sz="1000" smtClean="0"/>
              <a:t>(</a:t>
            </a:r>
            <a:r>
              <a:rPr lang="ro-RO" sz="1000" smtClean="0"/>
              <a:t>Adaptat după </a:t>
            </a:r>
            <a:r>
              <a:rPr lang="ro-RO" sz="1000" i="1" smtClean="0"/>
              <a:t>Manualul de Informatică, clasa a X</a:t>
            </a:r>
            <a:r>
              <a:rPr lang="en-US" sz="1000" i="1" smtClean="0"/>
              <a:t>-a</a:t>
            </a:r>
            <a:r>
              <a:rPr lang="en-US" sz="1000" smtClean="0"/>
              <a:t>, coordonator Mioara Gheorghe</a:t>
            </a:r>
            <a:r>
              <a:rPr lang="en-GB" sz="1000" smtClean="0"/>
              <a:t>)</a:t>
            </a:r>
            <a:endParaRPr lang="en-US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r>
              <a:rPr lang="ro-RO" sz="1000"/>
              <a:t> - SIMULARE</a:t>
            </a:r>
            <a:r>
              <a:rPr lang="en-US" sz="1000"/>
              <a:t> </a:t>
            </a:r>
          </a:p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2010 - SIMULARE</a:t>
            </a:r>
            <a:br>
              <a:rPr lang="ro-RO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572000" cy="5105400"/>
          </a:xfrm>
        </p:spPr>
        <p:txBody>
          <a:bodyPr/>
          <a:lstStyle/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ro-RO" sz="1200" smtClean="0"/>
              <a:t>	Prin codificarea algoritmului în limbajul de programare ales, obţinem un program. Programul este transmis calculatorului prin introducerea textului de la tastatură (</a:t>
            </a:r>
            <a:r>
              <a:rPr lang="ro-RO" sz="1200" b="1" i="1" smtClean="0"/>
              <a:t>editare</a:t>
            </a:r>
            <a:r>
              <a:rPr lang="ro-RO" sz="1200" smtClean="0"/>
              <a:t>) şi memorat într-un </a:t>
            </a:r>
            <a:r>
              <a:rPr lang="ro-RO" sz="1200" b="1" i="1" smtClean="0"/>
              <a:t>fişier sursă</a:t>
            </a:r>
            <a:r>
              <a:rPr lang="ro-RO" sz="1200" smtClean="0"/>
              <a:t> cu extensia </a:t>
            </a:r>
            <a:r>
              <a:rPr lang="ro-RO" sz="1200" b="1" smtClean="0"/>
              <a:t>pas</a:t>
            </a:r>
            <a:r>
              <a:rPr lang="ro-RO" sz="1200" smtClean="0"/>
              <a:t> pentru limbajul Pascal (exemplu: </a:t>
            </a:r>
            <a:r>
              <a:rPr lang="ro-RO" sz="1200" b="1" smtClean="0"/>
              <a:t>program1.cpp</a:t>
            </a:r>
            <a:r>
              <a:rPr lang="ro-RO" sz="1200" smtClean="0"/>
              <a:t>) sau extensia </a:t>
            </a:r>
            <a:r>
              <a:rPr lang="ro-RO" sz="1200" b="1" smtClean="0"/>
              <a:t>cpp</a:t>
            </a:r>
            <a:r>
              <a:rPr lang="ro-RO" sz="1200" smtClean="0"/>
              <a:t> pentru limbajul C/C++ (exemplu: </a:t>
            </a:r>
            <a:r>
              <a:rPr lang="ro-RO" sz="1200" b="1" smtClean="0"/>
              <a:t>program1.cpp</a:t>
            </a:r>
            <a:r>
              <a:rPr lang="ro-RO" sz="1200" smtClean="0"/>
              <a:t>). 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ro-RO" sz="1200" smtClean="0"/>
              <a:t>„Traducerea</a:t>
            </a:r>
            <a:r>
              <a:rPr lang="en-US" sz="1200" smtClean="0"/>
              <a:t>”</a:t>
            </a:r>
            <a:r>
              <a:rPr lang="ro-RO" sz="1200" smtClean="0"/>
              <a:t> textului de program din limbajul de programare ales în limbajul intern al calculatorului se face de către </a:t>
            </a:r>
            <a:r>
              <a:rPr lang="ro-RO" sz="1200" b="1" i="1" smtClean="0"/>
              <a:t>compilator</a:t>
            </a:r>
            <a:r>
              <a:rPr lang="ro-RO" sz="1200" smtClean="0"/>
              <a:t> prin </a:t>
            </a:r>
            <a:r>
              <a:rPr lang="ro-RO" sz="1200" b="1" i="1" smtClean="0"/>
              <a:t>compilare</a:t>
            </a:r>
            <a:r>
              <a:rPr lang="ro-RO" sz="1200" smtClean="0"/>
              <a:t>. Compilatorul realizează și verificarea sintactică a programului, semnalând erorile detectate. Corectarea erorilor se face prin </a:t>
            </a:r>
            <a:r>
              <a:rPr lang="ro-RO" sz="1200" b="1" i="1" smtClean="0"/>
              <a:t>editare</a:t>
            </a:r>
            <a:r>
              <a:rPr lang="ro-RO" sz="1200" smtClean="0"/>
              <a:t>, de la tastatură, fiind urmată de o nouă compilare. Când textul programului nu mai conţine nicio eroare, compilatorul generează un </a:t>
            </a:r>
            <a:r>
              <a:rPr lang="ro-RO" sz="1200" b="1" smtClean="0"/>
              <a:t>fişier obiect</a:t>
            </a:r>
            <a:r>
              <a:rPr lang="ro-RO" sz="1200" smtClean="0"/>
              <a:t> cu extensia </a:t>
            </a:r>
            <a:r>
              <a:rPr lang="ro-RO" sz="1200" b="1" smtClean="0"/>
              <a:t>obj</a:t>
            </a:r>
            <a:r>
              <a:rPr lang="ro-RO" sz="1200" smtClean="0"/>
              <a:t> (exemplu: </a:t>
            </a:r>
            <a:r>
              <a:rPr lang="ro-RO" sz="1200" b="1" smtClean="0"/>
              <a:t>program1.obj</a:t>
            </a:r>
            <a:r>
              <a:rPr lang="ro-RO" sz="1200" smtClean="0"/>
              <a:t>). Fişierul obiect este executat prin comanda </a:t>
            </a:r>
            <a:r>
              <a:rPr lang="ro-RO" sz="1200" b="1" smtClean="0"/>
              <a:t>Run</a:t>
            </a:r>
            <a:r>
              <a:rPr lang="ro-RO" sz="1200" smtClean="0"/>
              <a:t>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ro-RO" sz="1200" smtClean="0"/>
              <a:t>Pentru a oferi programatorilor accesul la fişiere şi la resursele de editare, compilare şi execuţie, au fost dezvoltate </a:t>
            </a:r>
            <a:r>
              <a:rPr lang="ro-RO" sz="1200" b="1" i="1" smtClean="0"/>
              <a:t>mediile de programare</a:t>
            </a:r>
            <a:r>
              <a:rPr lang="ro-RO" sz="1200" smtClean="0"/>
              <a:t>.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ro-RO" sz="1200" smtClean="0"/>
              <a:t>Datele cu care lucrează un program pot fi memorate în fişierele text. Astfel se asigură păstrarea datelor şi reducerea timpului de operare la testarea/utilizarea programului.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ro-RO" sz="1200" b="1" i="1" smtClean="0"/>
              <a:t>Un fişier text</a:t>
            </a:r>
            <a:r>
              <a:rPr lang="ro-RO" sz="1200" smtClean="0"/>
              <a:t> este format dintr-o succesiune de caractere ASCII scrise pe una sau mai multe linii (rânduri), pe memorie externă (disc). Sfârşitul fişierului este marcat de o etichetă specială: EOF (</a:t>
            </a:r>
            <a:r>
              <a:rPr lang="ro-RO" sz="1200" b="1" smtClean="0"/>
              <a:t>E</a:t>
            </a:r>
            <a:r>
              <a:rPr lang="ro-RO" sz="1200" smtClean="0"/>
              <a:t>nd </a:t>
            </a:r>
            <a:r>
              <a:rPr lang="ro-RO" sz="1200" b="1" smtClean="0"/>
              <a:t>O</a:t>
            </a:r>
            <a:r>
              <a:rPr lang="ro-RO" sz="1200" smtClean="0"/>
              <a:t>f </a:t>
            </a:r>
            <a:r>
              <a:rPr lang="ro-RO" sz="1200" b="1" smtClean="0"/>
              <a:t>F</a:t>
            </a:r>
            <a:r>
              <a:rPr lang="ro-RO" sz="1200" smtClean="0"/>
              <a:t>ile). Prelucrarea unui fişier se face prin mai multe operaţii: </a:t>
            </a:r>
            <a:r>
              <a:rPr lang="ro-RO" sz="1200" i="1" smtClean="0"/>
              <a:t>deschidere</a:t>
            </a:r>
            <a:r>
              <a:rPr lang="ro-RO" sz="1200" smtClean="0"/>
              <a:t> (pentru citire sau scriere), </a:t>
            </a:r>
            <a:r>
              <a:rPr lang="ro-RO" sz="1200" i="1" smtClean="0"/>
              <a:t>citire</a:t>
            </a:r>
            <a:r>
              <a:rPr lang="ro-RO" sz="1200" smtClean="0"/>
              <a:t>, </a:t>
            </a:r>
            <a:r>
              <a:rPr lang="ro-RO" sz="1200" i="1" smtClean="0"/>
              <a:t>scriere</a:t>
            </a:r>
            <a:r>
              <a:rPr lang="ro-RO" sz="1200" smtClean="0"/>
              <a:t>, </a:t>
            </a:r>
            <a:r>
              <a:rPr lang="ro-RO" sz="1200" i="1" smtClean="0"/>
              <a:t>închidere</a:t>
            </a:r>
            <a:r>
              <a:rPr lang="ro-RO" sz="1200" smtClean="0"/>
              <a:t>. </a:t>
            </a:r>
            <a:r>
              <a:rPr lang="en-US" sz="1200" smtClean="0"/>
              <a:t>[…] </a:t>
            </a:r>
            <a:endParaRPr lang="ro-RO" sz="1200" smtClean="0"/>
          </a:p>
          <a:p>
            <a:pPr marL="1588" indent="12700" algn="just" eaLnBrk="1" hangingPunct="1">
              <a:lnSpc>
                <a:spcPct val="80000"/>
              </a:lnSpc>
              <a:buFontTx/>
              <a:buNone/>
              <a:tabLst>
                <a:tab pos="355600" algn="l"/>
              </a:tabLst>
            </a:pPr>
            <a:endParaRPr lang="en-US" sz="1200" smtClean="0"/>
          </a:p>
        </p:txBody>
      </p:sp>
      <p:pic>
        <p:nvPicPr>
          <p:cNvPr id="3076" name="Picture 6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828800"/>
            <a:ext cx="3267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524000"/>
            <a:ext cx="79248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200" smtClean="0"/>
              <a:t>Probleme propuse:</a:t>
            </a:r>
            <a:endParaRPr lang="ro-RO" sz="1200" smtClean="0"/>
          </a:p>
          <a:p>
            <a:pPr eaLnBrk="1" hangingPunct="1">
              <a:buFont typeface="Arial" charset="0"/>
              <a:buAutoNum type="arabicPeriod"/>
            </a:pPr>
            <a:r>
              <a:rPr lang="en-US" sz="1200" smtClean="0"/>
              <a:t>Se introduc </a:t>
            </a:r>
            <a:r>
              <a:rPr lang="en-US" sz="1200" b="1" smtClean="0"/>
              <a:t>n</a:t>
            </a:r>
            <a:r>
              <a:rPr lang="en-US" sz="1200" smtClean="0"/>
              <a:t>+</a:t>
            </a:r>
            <a:r>
              <a:rPr lang="en-US" sz="1200" b="1" smtClean="0"/>
              <a:t>m</a:t>
            </a:r>
            <a:r>
              <a:rPr lang="en-US" sz="1200" smtClean="0"/>
              <a:t> numere naturale.</a:t>
            </a:r>
            <a:endParaRPr lang="ro-RO" sz="1200" smtClean="0"/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</a:t>
            </a:r>
            <a:r>
              <a:rPr lang="en-US" sz="1200" b="1" smtClean="0"/>
              <a:t>A</a:t>
            </a:r>
            <a:r>
              <a:rPr lang="en-US" sz="1200" smtClean="0"/>
              <a:t> din primele </a:t>
            </a:r>
            <a:r>
              <a:rPr lang="en-US" sz="1200" b="1" smtClean="0"/>
              <a:t>n</a:t>
            </a:r>
            <a:r>
              <a:rPr lang="en-US" sz="1200" smtClean="0"/>
              <a:t> valori </a:t>
            </a:r>
            <a:r>
              <a:rPr lang="ro-RO" sz="1200" smtClean="0"/>
              <a:t>ş</a:t>
            </a:r>
            <a:r>
              <a:rPr lang="en-US" sz="1200" smtClean="0"/>
              <a:t>i mul</a:t>
            </a:r>
            <a:r>
              <a:rPr lang="ro-RO" sz="1200" smtClean="0"/>
              <a:t>ţ</a:t>
            </a:r>
            <a:r>
              <a:rPr lang="en-US" sz="1200" smtClean="0"/>
              <a:t>imea </a:t>
            </a:r>
            <a:r>
              <a:rPr lang="en-US" sz="1200" b="1" smtClean="0"/>
              <a:t>B</a:t>
            </a:r>
            <a:r>
              <a:rPr lang="en-US" sz="1200" smtClean="0"/>
              <a:t> din următoarele </a:t>
            </a:r>
            <a:r>
              <a:rPr lang="en-US" sz="1200" b="1" smtClean="0"/>
              <a:t>m</a:t>
            </a:r>
            <a:r>
              <a:rPr lang="en-US" sz="1200" smtClean="0"/>
              <a:t> valori.</a:t>
            </a:r>
            <a:endParaRPr lang="ro-RO" sz="1200" smtClean="0"/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Să se verifice dacă o valoare oarecare </a:t>
            </a:r>
            <a:r>
              <a:rPr lang="en-US" sz="1200" b="1" smtClean="0"/>
              <a:t>x</a:t>
            </a:r>
            <a:r>
              <a:rPr lang="en-US" sz="1200" smtClean="0"/>
              <a:t>, introdusă de la tastatură, apar</a:t>
            </a:r>
            <a:r>
              <a:rPr lang="ro-RO" sz="1200" smtClean="0"/>
              <a:t>ţ</a:t>
            </a:r>
            <a:r>
              <a:rPr lang="en-US" sz="1200" smtClean="0"/>
              <a:t>ine mul</a:t>
            </a:r>
            <a:r>
              <a:rPr lang="ro-RO" sz="1200" smtClean="0"/>
              <a:t>ţ</a:t>
            </a:r>
            <a:r>
              <a:rPr lang="en-US" sz="1200" smtClean="0"/>
              <a:t>imii </a:t>
            </a:r>
            <a:r>
              <a:rPr lang="en-US" sz="1200" b="1" smtClean="0"/>
              <a:t>A</a:t>
            </a:r>
            <a:r>
              <a:rPr lang="en-US" sz="1200" smtClean="0"/>
              <a:t>.</a:t>
            </a:r>
            <a:endParaRPr lang="ro-RO" sz="1200" smtClean="0"/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</a:t>
            </a:r>
            <a:r>
              <a:rPr lang="en-US" sz="1200" b="1" smtClean="0"/>
              <a:t>R</a:t>
            </a:r>
            <a:r>
              <a:rPr lang="en-US" sz="1200" smtClean="0"/>
              <a:t> ca reuniune dintre mul</a:t>
            </a:r>
            <a:r>
              <a:rPr lang="ro-RO" sz="1200" smtClean="0"/>
              <a:t>ţ</a:t>
            </a:r>
            <a:r>
              <a:rPr lang="en-US" sz="1200" smtClean="0"/>
              <a:t>imile </a:t>
            </a:r>
            <a:r>
              <a:rPr lang="en-US" sz="1200" b="1" smtClean="0"/>
              <a:t>A</a:t>
            </a:r>
            <a:r>
              <a:rPr lang="en-US" sz="1200" smtClean="0"/>
              <a:t> și </a:t>
            </a:r>
            <a:r>
              <a:rPr lang="en-US" sz="1200" b="1" smtClean="0"/>
              <a:t>B</a:t>
            </a:r>
            <a:r>
              <a:rPr lang="en-US" sz="1200" smtClean="0"/>
              <a:t>.</a:t>
            </a:r>
            <a:endParaRPr lang="ro-RO" sz="1200" smtClean="0"/>
          </a:p>
          <a:p>
            <a:pPr eaLnBrk="1" hangingPunct="1">
              <a:buFont typeface="Arial" charset="0"/>
              <a:buAutoNum type="arabicPeriod"/>
            </a:pPr>
            <a:r>
              <a:rPr lang="en-US" sz="1200" smtClean="0"/>
              <a:t>Doi</a:t>
            </a:r>
            <a:r>
              <a:rPr lang="ro-RO" sz="1200" smtClean="0"/>
              <a:t> elevi lucrează împreună la un proiect pentru ora de istorie. Fiecare s-a documentat şi a întocmit o listă cu cele mai importante evenimente istorice. În proiect, trebuie prezentat o singură dată fiecare eveniment istoric, în ordine cronologică. 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Întocmi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cele două liste cu cel mult 10 evenimente istorice.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ro-RO" sz="1200" smtClean="0"/>
              <a:t>Verificaţi dacă cele două liste pot fi interclasate.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ro-RO" sz="1200" smtClean="0"/>
              <a:t>Obţineţi lista finală prin interclasarea celor două liste.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ro-RO" sz="1200" smtClean="0"/>
              <a:t>Să se determine dacă un an oarecare, A, aparţine listei de evenimente.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ro-RO" sz="1200" smtClean="0"/>
              <a:t>Realizaţi un program care să rezolve cerinţele de la punctele a,b,c şi d.</a:t>
            </a:r>
          </a:p>
          <a:p>
            <a:pPr eaLnBrk="1" hangingPunct="1">
              <a:buFont typeface="Arial" charset="0"/>
              <a:buAutoNum type="arabicPeriod"/>
            </a:pPr>
            <a:r>
              <a:rPr lang="ro-RO" sz="1200" smtClean="0"/>
              <a:t>Se cunosc rezultatele la Olimpiada de informatică pentru trei şcoli. Numărul de participanţi din fiecare şcoală este n</a:t>
            </a:r>
            <a:r>
              <a:rPr lang="ro-RO" sz="1200" baseline="-25000" smtClean="0"/>
              <a:t>1</a:t>
            </a:r>
            <a:r>
              <a:rPr lang="ro-RO" sz="1200" smtClean="0"/>
              <a:t>,n</a:t>
            </a:r>
            <a:r>
              <a:rPr lang="ro-RO" sz="1200" baseline="-25000" smtClean="0"/>
              <a:t>2</a:t>
            </a:r>
            <a:r>
              <a:rPr lang="ro-RO" sz="1200" smtClean="0"/>
              <a:t>, respectiv n</a:t>
            </a:r>
            <a:r>
              <a:rPr lang="ro-RO" sz="1200" baseline="-25000" smtClean="0"/>
              <a:t>3</a:t>
            </a:r>
            <a:r>
              <a:rPr lang="ro-RO" sz="1200" smtClean="0"/>
              <a:t>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pentru obţinerea clasamentului fiecărei şcoli.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prin care să se obţină clasamentul pentru toate şcolile.</a:t>
            </a:r>
          </a:p>
          <a:p>
            <a:pPr lvl="1" eaLnBrk="1" hangingPunct="1">
              <a:buFont typeface="Arial" charset="0"/>
              <a:buAutoNum type="alphaLcParenR"/>
            </a:pPr>
            <a:r>
              <a:rPr lang="en-US" sz="1200" smtClean="0"/>
              <a:t>Analiza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eficienţa algoritmului propus.</a:t>
            </a:r>
            <a:r>
              <a:rPr lang="en-US" sz="1200" smtClean="0"/>
              <a:t>[…]</a:t>
            </a:r>
            <a:endParaRPr lang="ro-RO" sz="1200" smtClean="0"/>
          </a:p>
          <a:p>
            <a:pPr eaLnBrk="1" hangingPunct="1">
              <a:buFontTx/>
              <a:buNone/>
            </a:pPr>
            <a:endParaRPr lang="ro-RO" sz="12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algn="l" eaLnBrk="1" hangingPunct="1"/>
            <a:r>
              <a:rPr lang="ro-RO" sz="1000" smtClean="0"/>
              <a:t>Examenul de bacalaureat 2010 - SIMULARE</a:t>
            </a:r>
            <a:r>
              <a:rPr lang="en-US" sz="1000" smtClean="0"/>
              <a:t/>
            </a:r>
            <a:br>
              <a:rPr lang="en-US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279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Default Design</vt:lpstr>
      <vt:lpstr>MEDIUL LIMBAJULUI DE PROGRAMARE STUDIAT</vt:lpstr>
      <vt:lpstr>Examenul de bacalaureat 2010 - SIMULARE Proba de evaluare a competenţelor digitale – document de lucru</vt:lpstr>
      <vt:lpstr>Examenul de bacalaureat 2010 - SIMULARE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MEDIUL LIMBAJULUI DE PROGRAMARE STUDIAT</dc:title>
  <dc:creator>CNEE</dc:creator>
  <cp:lastModifiedBy>Admin</cp:lastModifiedBy>
  <cp:revision>19</cp:revision>
  <cp:lastPrinted>1601-01-01T00:00:00Z</cp:lastPrinted>
  <dcterms:created xsi:type="dcterms:W3CDTF">1601-01-01T00:00:00Z</dcterms:created>
  <dcterms:modified xsi:type="dcterms:W3CDTF">2010-01-19T08:14:30Z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