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02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55B57-0631-48F1-8351-EFFA0B5B4C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11471-81DE-4549-A0A3-2E5ECFD834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B0333-6C80-4BF9-9388-4BC52CE3AB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F3E40F0-4155-4B9C-B9EF-34200DFC9B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69902-7F10-418C-9C9E-C740307880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D2CA9-EBC4-4216-ACC6-5CD4483381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665BE-FDC2-47CE-95DA-CA909F2994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7C97C-7037-4539-AEB2-41A75CE3D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08CA4-7FFB-437C-9C26-F8DDDE7C6E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04724-60A9-48C7-A6AC-13511AC5C2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F5E06-089C-45CA-B30C-1CEACC1BF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251C0-954C-43B3-815C-9040AA20E1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B8EE578-D444-4F8D-9FDB-373646C12C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o-RO" sz="1400" b="1"/>
              <a:t>ALTE ROMANE  REALISTE INTERBELICE</a:t>
            </a:r>
            <a:endParaRPr lang="en-US" sz="1400" b="1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352800"/>
            <a:ext cx="6400800" cy="1752600"/>
          </a:xfrm>
        </p:spPr>
        <p:txBody>
          <a:bodyPr/>
          <a:lstStyle/>
          <a:p>
            <a:r>
              <a:rPr lang="ro-RO" sz="1000"/>
              <a:t>(Adaptat după </a:t>
            </a:r>
            <a:r>
              <a:rPr lang="ro-RO" sz="1000" i="1"/>
              <a:t>Manualul de Limba şi Literatura Română</a:t>
            </a:r>
            <a:r>
              <a:rPr lang="ro-RO" sz="1000"/>
              <a:t>, clasa a X</a:t>
            </a:r>
            <a:r>
              <a:rPr lang="en-US" sz="1000"/>
              <a:t>-a, Doina Ruşti)</a:t>
            </a:r>
            <a:endParaRPr lang="ro-RO" sz="1000"/>
          </a:p>
          <a:p>
            <a:endParaRPr lang="en-US" sz="100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r>
              <a:rPr lang="en-US" sz="1000">
                <a:solidFill>
                  <a:schemeClr val="tx2"/>
                </a:solidFill>
              </a:rPr>
              <a:t> - SIMULARE</a:t>
            </a:r>
            <a:r>
              <a:rPr lang="ro-RO" sz="1000">
                <a:solidFill>
                  <a:schemeClr val="tx2"/>
                </a:solidFill>
              </a:rPr>
              <a:t/>
            </a:r>
            <a:br>
              <a:rPr lang="ro-RO" sz="1000">
                <a:solidFill>
                  <a:schemeClr val="tx2"/>
                </a:solidFill>
              </a:rPr>
            </a:b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</a:t>
            </a:r>
            <a:r>
              <a:rPr lang="ro-RO" sz="1000">
                <a:solidFill>
                  <a:schemeClr val="tx2"/>
                </a:solidFill>
              </a:rPr>
              <a:t>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o-RO" sz="1000"/>
              <a:t>Examenul de bacalaureat 2010 - SIMULARE</a:t>
            </a:r>
            <a:br>
              <a:rPr lang="ro-RO" sz="1000"/>
            </a:br>
            <a:r>
              <a:rPr lang="ro-RO" sz="1000"/>
              <a:t>Proba de evaluare a competenţelor digitale</a:t>
            </a:r>
            <a:r>
              <a:rPr lang="en-US" sz="1000"/>
              <a:t> – document de lucru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267200" cy="4953000"/>
          </a:xfrm>
        </p:spPr>
        <p:txBody>
          <a:bodyPr/>
          <a:lstStyle/>
          <a:p>
            <a:pPr marL="114300" indent="0" algn="just">
              <a:lnSpc>
                <a:spcPct val="80000"/>
              </a:lnSpc>
              <a:buFontTx/>
              <a:buNone/>
            </a:pPr>
            <a:r>
              <a:rPr lang="ro-RO" sz="1200" b="1"/>
              <a:t>Liviu Rebreanu – Ion (1920): </a:t>
            </a:r>
            <a:r>
              <a:rPr lang="ro-RO" sz="1200"/>
              <a:t>Personajul titular al romanului ilustrează prin biografia sa situaţia satului românesc de la finele secolului al XIX-lea şi începutul secolului al XX-lea, din Transilvania, aflată în momentul acela sub ocupaţie austro-ungară. Destinul personajului este urmărit de-a lungul a două volume: </a:t>
            </a:r>
            <a:r>
              <a:rPr lang="ro-RO" sz="1200" b="1"/>
              <a:t>Glasul pământului </a:t>
            </a:r>
            <a:r>
              <a:rPr lang="ro-RO" sz="1200"/>
              <a:t>şi </a:t>
            </a:r>
            <a:r>
              <a:rPr lang="ro-RO" sz="1200" b="1"/>
              <a:t>Glasul iubirii</a:t>
            </a:r>
            <a:r>
              <a:rPr lang="ro-RO" sz="1200"/>
              <a:t>.</a:t>
            </a:r>
            <a:endParaRPr lang="ro-RO" sz="1200" b="1"/>
          </a:p>
          <a:p>
            <a:pPr marL="114300" indent="0" algn="just">
              <a:lnSpc>
                <a:spcPct val="80000"/>
              </a:lnSpc>
              <a:buFontTx/>
              <a:buNone/>
            </a:pPr>
            <a:r>
              <a:rPr lang="ro-RO" sz="1200"/>
              <a:t>Ion este sărac şi îşi doreşte cu ardoare să aibă pământ, să fie respectat şi iubit. El îşi îndeplineşte cu agresivitate idealul, trăind intens şi sfârşind dramatic.</a:t>
            </a:r>
          </a:p>
          <a:p>
            <a:pPr marL="114300" indent="0" algn="just">
              <a:lnSpc>
                <a:spcPct val="80000"/>
              </a:lnSpc>
              <a:buFontTx/>
              <a:buNone/>
            </a:pPr>
            <a:r>
              <a:rPr lang="ro-RO" sz="1200" b="1"/>
              <a:t>Liviu Rebreanu – Pădurea spânzuraţilor (1922):</a:t>
            </a:r>
            <a:r>
              <a:rPr lang="ro-RO" sz="1200"/>
              <a:t> este un roman despre conflictul dintre sentimentul datoriei şi cel al iubirii de ţară. Rebreanu creează aici un model de analiză psihologică.</a:t>
            </a:r>
          </a:p>
          <a:p>
            <a:pPr marL="114300" indent="0" algn="just">
              <a:lnSpc>
                <a:spcPct val="80000"/>
              </a:lnSpc>
              <a:buFontTx/>
              <a:buNone/>
            </a:pPr>
            <a:r>
              <a:rPr lang="ro-RO" sz="1200" b="1"/>
              <a:t>Liviu Rebreanu – Răscoala (1932):</a:t>
            </a:r>
            <a:r>
              <a:rPr lang="ro-RO" sz="1200"/>
              <a:t> surprinde psihologia colectivă într-un moment limită, în contextul evenimentului real de la 1907.</a:t>
            </a:r>
          </a:p>
          <a:p>
            <a:pPr marL="114300" indent="0" algn="just">
              <a:lnSpc>
                <a:spcPct val="80000"/>
              </a:lnSpc>
              <a:buFontTx/>
              <a:buNone/>
            </a:pPr>
            <a:r>
              <a:rPr lang="ro-RO" sz="1200" b="1"/>
              <a:t>Liviu Rebreanu – Gorila (1938):</a:t>
            </a:r>
            <a:r>
              <a:rPr lang="ro-RO" sz="1200"/>
              <a:t> prezintă mai ales interes documentar, deoarece transpune perioada legionară, într-o încercare meritorie de conservare a obiectivităţii de scriitor realist. </a:t>
            </a:r>
            <a:endParaRPr lang="en-US" sz="1200"/>
          </a:p>
        </p:txBody>
      </p:sp>
      <p:pic>
        <p:nvPicPr>
          <p:cNvPr id="6154" name="Picture 10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447800"/>
            <a:ext cx="3533775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o-RO" sz="1000"/>
              <a:t>Examenul de bacalaureat 2010 - SIMULARE</a:t>
            </a:r>
            <a:br>
              <a:rPr lang="ro-RO" sz="1000"/>
            </a:br>
            <a:r>
              <a:rPr lang="ro-RO" sz="1000"/>
              <a:t>Proba de evaluare a competenţelor digitale</a:t>
            </a:r>
            <a:r>
              <a:rPr lang="en-US" sz="1000"/>
              <a:t> – document de lucru</a:t>
            </a:r>
            <a:endParaRPr lang="en-GB" sz="10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o-RO" sz="1200" b="1"/>
              <a:t>Teme şi evaluare orientativă</a:t>
            </a:r>
            <a:endParaRPr lang="en-GB" sz="1200" b="1"/>
          </a:p>
          <a:p>
            <a:pPr marL="609600" indent="-609600">
              <a:buFontTx/>
              <a:buAutoNum type="arabicPeriod"/>
            </a:pPr>
            <a:r>
              <a:rPr lang="ro-RO" sz="1200" b="1"/>
              <a:t>Notă minimă </a:t>
            </a:r>
            <a:endParaRPr lang="en-GB" sz="1200" b="1"/>
          </a:p>
          <a:p>
            <a:pPr marL="990600" lvl="1" indent="-533400">
              <a:buFontTx/>
              <a:buAutoNum type="alphaLcParenR"/>
            </a:pPr>
            <a:r>
              <a:rPr lang="ro-RO" sz="1200"/>
              <a:t>Realizaţi în scris caracterizarea a două personaje din Enigma Otiliei şi încadraţi-le într-o categorie umană sau socială. […]</a:t>
            </a:r>
            <a:endParaRPr lang="en-GB" sz="1200"/>
          </a:p>
          <a:p>
            <a:pPr marL="990600" lvl="1" indent="-533400">
              <a:buFontTx/>
              <a:buAutoNum type="alphaLcParenR"/>
            </a:pPr>
            <a:r>
              <a:rPr lang="ro-RO" sz="1200"/>
              <a:t>Prezentaţi trăsăturile romanului călinescian. </a:t>
            </a:r>
            <a:r>
              <a:rPr lang="en-GB" sz="1200"/>
              <a:t>[…]</a:t>
            </a:r>
          </a:p>
          <a:p>
            <a:pPr marL="990600" lvl="1" indent="-533400">
              <a:buFontTx/>
              <a:buAutoNum type="alphaLcParenR"/>
            </a:pPr>
            <a:r>
              <a:rPr lang="ro-RO" sz="1200"/>
              <a:t>Explicaţi ce se înţelege prin </a:t>
            </a:r>
            <a:r>
              <a:rPr lang="ro-RO" sz="1200" i="1"/>
              <a:t>hipercorectitudine</a:t>
            </a:r>
            <a:r>
              <a:rPr lang="ro-RO" sz="1200"/>
              <a:t>.</a:t>
            </a:r>
            <a:endParaRPr lang="en-GB" sz="1200"/>
          </a:p>
          <a:p>
            <a:pPr marL="990600" lvl="1" indent="-533400">
              <a:buFontTx/>
              <a:buAutoNum type="alphaLcParenR"/>
            </a:pPr>
            <a:r>
              <a:rPr lang="ro-RO" sz="1200"/>
              <a:t>Scrieţi o scurtă compunere (20-30 de rânduri), la persoana I singular, în care să relataţi scena întâlnirii lui Felix cu unchiul său. </a:t>
            </a:r>
            <a:r>
              <a:rPr lang="en-GB" sz="1200"/>
              <a:t>[…]</a:t>
            </a:r>
          </a:p>
          <a:p>
            <a:pPr marL="609600" indent="-609600">
              <a:buFontTx/>
              <a:buAutoNum type="arabicPeriod"/>
            </a:pPr>
            <a:r>
              <a:rPr lang="ro-RO" sz="1200" b="1"/>
              <a:t>Notă medie</a:t>
            </a:r>
            <a:endParaRPr lang="en-GB" sz="1200" b="1"/>
          </a:p>
          <a:p>
            <a:pPr marL="990600" lvl="1" indent="-533400">
              <a:buFontTx/>
              <a:buAutoNum type="alphaLcParenR"/>
            </a:pPr>
            <a:r>
              <a:rPr lang="ro-RO" sz="1200"/>
              <a:t>Alegeţi un citat din miniantologie şi comentaţi-l oral, cu referiri la subiectul operei în discuţie.</a:t>
            </a:r>
            <a:endParaRPr lang="en-GB" sz="1200"/>
          </a:p>
          <a:p>
            <a:pPr marL="990600" lvl="1" indent="-533400">
              <a:buFontTx/>
              <a:buAutoNum type="alphaLcParenR"/>
            </a:pPr>
            <a:r>
              <a:rPr lang="ro-RO" sz="1200"/>
              <a:t>Găsiţi în romanul lui Călinescu cinci informaţii despre epocă </a:t>
            </a:r>
            <a:r>
              <a:rPr lang="en-GB" sz="1200"/>
              <a:t>[…].</a:t>
            </a:r>
          </a:p>
          <a:p>
            <a:pPr marL="990600" lvl="1" indent="-533400">
              <a:buFontTx/>
              <a:buAutoNum type="alphaLcParenR"/>
            </a:pPr>
            <a:r>
              <a:rPr lang="ro-RO" sz="1200"/>
              <a:t>Realizaţi în scris schiţa caracteriologică a cinci personaje din roman </a:t>
            </a:r>
            <a:r>
              <a:rPr lang="en-GB" sz="1200"/>
              <a:t>[…].</a:t>
            </a:r>
          </a:p>
          <a:p>
            <a:pPr marL="609600" indent="-609600">
              <a:buFontTx/>
              <a:buAutoNum type="arabicPeriod"/>
            </a:pPr>
            <a:r>
              <a:rPr lang="ro-RO" sz="1200" b="1"/>
              <a:t>Notă mare</a:t>
            </a:r>
            <a:endParaRPr lang="en-GB" sz="1200" b="1"/>
          </a:p>
          <a:p>
            <a:pPr marL="990600" lvl="1" indent="-533400">
              <a:buFontTx/>
              <a:buAutoNum type="alphaLcParenR"/>
            </a:pPr>
            <a:r>
              <a:rPr lang="ro-RO" sz="1200"/>
              <a:t>În ce constă clasicismul operei lui Călinescu</a:t>
            </a:r>
            <a:r>
              <a:rPr lang="en-GB" sz="1200"/>
              <a:t>? [</a:t>
            </a:r>
            <a:r>
              <a:rPr lang="ro-RO" sz="1200"/>
              <a:t>…</a:t>
            </a:r>
            <a:r>
              <a:rPr lang="en-GB" sz="1200"/>
              <a:t>]</a:t>
            </a:r>
          </a:p>
          <a:p>
            <a:pPr marL="990600" lvl="1" indent="-533400">
              <a:buFontTx/>
              <a:buAutoNum type="alphaLcParenR"/>
            </a:pPr>
            <a:r>
              <a:rPr lang="ro-RO" sz="1200"/>
              <a:t>Comentaţi în scris teoria lui Pascalopol despre sufletul mediocru </a:t>
            </a:r>
            <a:r>
              <a:rPr lang="en-GB" sz="1200"/>
              <a:t>[…].</a:t>
            </a:r>
          </a:p>
          <a:p>
            <a:pPr marL="990600" lvl="1" indent="-533400">
              <a:buFontTx/>
              <a:buAutoNum type="alphaLcParenR"/>
            </a:pPr>
            <a:r>
              <a:rPr lang="ro-RO" sz="1200"/>
              <a:t>Caracterizaţi vocea auctorială din romanul călinescian </a:t>
            </a:r>
            <a:r>
              <a:rPr lang="en-GB" sz="1200"/>
              <a:t>[…].</a:t>
            </a:r>
          </a:p>
          <a:p>
            <a:pPr marL="609600" indent="-609600">
              <a:buFontTx/>
              <a:buNone/>
            </a:pPr>
            <a:endParaRPr lang="en-GB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346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Default Design</vt:lpstr>
      <vt:lpstr>ALTE ROMANE  REALISTE INTERBELICE</vt:lpstr>
      <vt:lpstr>Examenul de bacalaureat 2010 - SIMULARE Proba de evaluare a competenţelor digitale – document de lucru</vt:lpstr>
      <vt:lpstr>Examenul de bacalaureat 2010 - SIMULARE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 ROMANE  REALISTE INTERBELICE</dc:title>
  <dc:creator>CNEE</dc:creator>
  <cp:lastModifiedBy>Admin</cp:lastModifiedBy>
  <cp:revision>15</cp:revision>
  <cp:lastPrinted>1601-01-01T00:00:00Z</cp:lastPrinted>
  <dcterms:created xsi:type="dcterms:W3CDTF">1601-01-01T00:00:00Z</dcterms:created>
  <dcterms:modified xsi:type="dcterms:W3CDTF">2010-01-19T08:16:04Z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