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926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ro-R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06688E-DBFA-401B-99BD-A40D7E9D75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64E7A5-1E39-4DBA-A571-B9FF2C4888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F93433-A59F-45BE-A7D3-96ACDF482B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745C63-9DBE-4526-A064-48AB247918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B839B9-49AA-4B38-A2A9-8720419045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BB3846-ABAC-4C8B-8869-1A75355610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D17151-36A1-41CC-A096-2E6B694266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8A3DEB-2300-458E-A15E-16AC05BC17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6D7AA9-763A-4340-BB40-80B9C79BE6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537F88-1C14-4A7F-9E87-D9B894007A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ADD3A4-94EA-427C-9C25-F3C8143FDB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o-RO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17F586-1A3F-41DD-9F87-48D7F3D893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953B931C-5801-47E1-BA60-EE1510748A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o-RO" sz="1400" b="1" cap="all" dirty="0" smtClean="0"/>
              <a:t>Mijloace de măsurare</a:t>
            </a:r>
            <a:r>
              <a:rPr lang="ro-RO" dirty="0" smtClean="0"/>
              <a:t> </a:t>
            </a:r>
            <a:endParaRPr lang="en-US" dirty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09800" y="3886200"/>
            <a:ext cx="6400800" cy="1752600"/>
          </a:xfrm>
        </p:spPr>
        <p:txBody>
          <a:bodyPr/>
          <a:lstStyle/>
          <a:p>
            <a:pPr algn="just" eaLnBrk="1" hangingPunct="1"/>
            <a:r>
              <a:rPr lang="ro-RO" sz="1000" smtClean="0"/>
              <a:t>(Adaptat după </a:t>
            </a:r>
            <a:r>
              <a:rPr lang="ro-RO" sz="1000" i="1" smtClean="0"/>
              <a:t>Manualul pentru cultură de specialitate pentru Şcolile de Arte şi Meserii – domeniul mecanic- clasa a IX</a:t>
            </a:r>
            <a:r>
              <a:rPr lang="en-US" sz="1000" i="1" smtClean="0"/>
              <a:t>-a</a:t>
            </a:r>
            <a:r>
              <a:rPr lang="en-US" sz="1000" smtClean="0"/>
              <a:t>, Adriana Popescu)</a:t>
            </a:r>
            <a:r>
              <a:rPr lang="en-GB" sz="1000" smtClean="0"/>
              <a:t> </a:t>
            </a:r>
            <a:endParaRPr lang="en-US" sz="1000" smtClean="0"/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457200" y="228600"/>
            <a:ext cx="80010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o-RO" sz="1000">
                <a:solidFill>
                  <a:schemeClr val="tx2"/>
                </a:solidFill>
              </a:rPr>
              <a:t>Examenul de bacalaureat 2010</a:t>
            </a:r>
            <a:r>
              <a:rPr lang="en-US" sz="1000">
                <a:solidFill>
                  <a:schemeClr val="tx2"/>
                </a:solidFill>
              </a:rPr>
              <a:t> </a:t>
            </a:r>
            <a:r>
              <a:rPr lang="ro-RO" sz="1000"/>
              <a:t>- SIMULARE</a:t>
            </a:r>
            <a:r>
              <a:rPr lang="en-US" sz="1000"/>
              <a:t> </a:t>
            </a:r>
          </a:p>
          <a:p>
            <a:pPr>
              <a:spcBef>
                <a:spcPct val="50000"/>
              </a:spcBef>
            </a:pPr>
            <a:r>
              <a:rPr lang="ro-RO" sz="1000">
                <a:solidFill>
                  <a:schemeClr val="tx2"/>
                </a:solidFill>
              </a:rPr>
              <a:t>Proba de evaluare a competenţelor digitale</a:t>
            </a:r>
            <a:r>
              <a:rPr lang="en-US" sz="1000">
                <a:solidFill>
                  <a:schemeClr val="tx2"/>
                </a:solidFill>
              </a:rPr>
              <a:t> – document de lucru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ro-RO" sz="1000" smtClean="0"/>
              <a:t>Examenul de bacalaureat 2010</a:t>
            </a:r>
            <a:r>
              <a:rPr lang="en-US" sz="1000" smtClean="0"/>
              <a:t> </a:t>
            </a:r>
            <a:r>
              <a:rPr lang="ro-RO" sz="1000" smtClean="0"/>
              <a:t>- SIMULARE</a:t>
            </a:r>
            <a:r>
              <a:rPr lang="en-US" sz="1000" smtClean="0"/>
              <a:t/>
            </a:r>
            <a:br>
              <a:rPr lang="en-US" sz="1000" smtClean="0"/>
            </a:br>
            <a:r>
              <a:rPr lang="ro-RO" sz="1000" smtClean="0"/>
              <a:t>Proba de evaluare a competenţelor digitale</a:t>
            </a:r>
            <a:r>
              <a:rPr lang="en-US" sz="1000" smtClean="0"/>
              <a:t> – document de lucru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09600" y="1752600"/>
            <a:ext cx="4267200" cy="3886200"/>
          </a:xfrm>
        </p:spPr>
        <p:txBody>
          <a:bodyPr/>
          <a:lstStyle/>
          <a:p>
            <a:pPr marL="114300" indent="228600" algn="just" eaLnBrk="1" hangingPunct="1">
              <a:lnSpc>
                <a:spcPct val="80000"/>
              </a:lnSpc>
              <a:buFontTx/>
              <a:buNone/>
            </a:pPr>
            <a:r>
              <a:rPr lang="ro-RO" sz="1200" b="1" i="1" smtClean="0"/>
              <a:t>Mijloacele </a:t>
            </a:r>
            <a:r>
              <a:rPr lang="ro-RO" sz="1200" smtClean="0"/>
              <a:t>de măsurare reprezintă totalitatea mijloacelor tehnice cu care se determină cantitativ mărimea de măsurat.</a:t>
            </a:r>
            <a:r>
              <a:rPr lang="ro-RO" sz="1200" b="1" i="1" smtClean="0"/>
              <a:t> Şabloanele </a:t>
            </a:r>
            <a:r>
              <a:rPr lang="ro-RO" sz="1200" smtClean="0"/>
              <a:t>sunt măsuri terminale executate din tablă cu diferite profile, în funcție de piesele care se controlează. </a:t>
            </a:r>
            <a:r>
              <a:rPr lang="en-US" sz="1200" b="1" i="1" smtClean="0"/>
              <a:t>Micrometrul </a:t>
            </a:r>
            <a:r>
              <a:rPr lang="en-US" sz="1200" smtClean="0"/>
              <a:t>este un aparat la care deplasările unghiulare se transform</a:t>
            </a:r>
            <a:r>
              <a:rPr lang="ro-RO" sz="1200" smtClean="0"/>
              <a:t>ă</a:t>
            </a:r>
            <a:r>
              <a:rPr lang="en-US" sz="1200" smtClean="0"/>
              <a:t> în deplasări liniare și care este utilizat pentru măsurarea lungimilor.[…]</a:t>
            </a:r>
            <a:endParaRPr lang="ro-RO" sz="1200" b="1" i="1" smtClean="0"/>
          </a:p>
          <a:p>
            <a:pPr marL="114300" indent="228600" algn="just" eaLnBrk="1" hangingPunct="1">
              <a:lnSpc>
                <a:spcPct val="80000"/>
              </a:lnSpc>
              <a:buFontTx/>
              <a:buNone/>
            </a:pPr>
            <a:r>
              <a:rPr lang="ro-RO" sz="1200" b="1" i="1" smtClean="0"/>
              <a:t>Lungimea</a:t>
            </a:r>
            <a:r>
              <a:rPr lang="ro-RO" sz="1200" smtClean="0"/>
              <a:t> este o mărime fizică fundamentală în Sistemul Internaţional</a:t>
            </a:r>
            <a:r>
              <a:rPr lang="en-US" sz="1200" smtClean="0"/>
              <a:t>.</a:t>
            </a:r>
            <a:r>
              <a:rPr lang="ro-RO" sz="1200" smtClean="0"/>
              <a:t> Unitatea de măsură pentru lungime este metrul, m. </a:t>
            </a:r>
            <a:r>
              <a:rPr lang="en-US" sz="1200" smtClean="0"/>
              <a:t>[…]</a:t>
            </a:r>
            <a:endParaRPr lang="ro-RO" sz="1200" b="1" i="1" smtClean="0"/>
          </a:p>
          <a:p>
            <a:pPr marL="114300" indent="228600" algn="just" eaLnBrk="1" hangingPunct="1">
              <a:lnSpc>
                <a:spcPct val="80000"/>
              </a:lnSpc>
              <a:buFontTx/>
              <a:buNone/>
            </a:pPr>
            <a:r>
              <a:rPr lang="ro-RO" sz="1200" b="1" i="1" smtClean="0"/>
              <a:t>Sticla plan-paralelă</a:t>
            </a:r>
            <a:r>
              <a:rPr lang="ro-RO" sz="1200" smtClean="0"/>
              <a:t> este o măsură terminală cu valoare unică, din sticlă, cu suprafeţe plane şi paralele.</a:t>
            </a:r>
            <a:r>
              <a:rPr lang="en-US" sz="1200" smtClean="0"/>
              <a:t> […]</a:t>
            </a:r>
            <a:endParaRPr lang="en-US" sz="1200" b="1" i="1" smtClean="0"/>
          </a:p>
          <a:p>
            <a:pPr marL="114300" indent="228600" algn="just" eaLnBrk="1" hangingPunct="1">
              <a:lnSpc>
                <a:spcPct val="80000"/>
              </a:lnSpc>
              <a:buFontTx/>
              <a:buNone/>
            </a:pPr>
            <a:r>
              <a:rPr lang="en-US" sz="1200" b="1" i="1" smtClean="0"/>
              <a:t>Calele plan-paralele</a:t>
            </a:r>
            <a:r>
              <a:rPr lang="en-US" sz="1200" smtClean="0"/>
              <a:t> sunt măsuri terminale a căror mărime este determinată de distanţa dintre două suprafeţe de măsurare plane şi paralele. […]</a:t>
            </a:r>
            <a:endParaRPr lang="ro-RO" sz="1200" smtClean="0"/>
          </a:p>
          <a:p>
            <a:pPr marL="114300" indent="228600" algn="just" eaLnBrk="1" hangingPunct="1">
              <a:lnSpc>
                <a:spcPct val="80000"/>
              </a:lnSpc>
              <a:buFontTx/>
              <a:buNone/>
            </a:pPr>
            <a:r>
              <a:rPr lang="ro-RO" sz="1200" smtClean="0"/>
              <a:t>Utilizarea calelor se bazează pe proprietatea lor de a adera una pe alta, pe suprafeţele de măsurare, printr-o uşoară apăsare şi o mişcare tangenţială de deplasare, formându-se un </a:t>
            </a:r>
            <a:r>
              <a:rPr lang="ro-RO" sz="1200" i="1" smtClean="0"/>
              <a:t>bloc de cale</a:t>
            </a:r>
            <a:r>
              <a:rPr lang="ro-RO" sz="1200" smtClean="0"/>
              <a:t>, care poate avea orice dimensiune. Dimensiunea blocului de cale este egală cu suma lungimilor calelor componente.</a:t>
            </a:r>
            <a:r>
              <a:rPr lang="en-US" sz="1200" smtClean="0"/>
              <a:t>[…]</a:t>
            </a:r>
            <a:r>
              <a:rPr lang="ro-RO" sz="1200" smtClean="0"/>
              <a:t> </a:t>
            </a:r>
            <a:endParaRPr lang="en-US" sz="1200" smtClean="0"/>
          </a:p>
        </p:txBody>
      </p:sp>
      <p:pic>
        <p:nvPicPr>
          <p:cNvPr id="3076" name="Picture 8"/>
          <p:cNvPicPr preferRelativeResize="0"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257800" y="1752600"/>
            <a:ext cx="2943225" cy="30194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ro-RO" sz="1000" smtClean="0"/>
              <a:t>Examenul de bacalaureat 2010 - SIMULARE</a:t>
            </a:r>
            <a:br>
              <a:rPr lang="ro-RO" sz="1000" smtClean="0"/>
            </a:br>
            <a:r>
              <a:rPr lang="ro-RO" sz="1000" smtClean="0"/>
              <a:t>Proba de evaluare a competenţelor digitale</a:t>
            </a:r>
            <a:r>
              <a:rPr lang="en-US" sz="1000" smtClean="0"/>
              <a:t> – document de lucru</a:t>
            </a:r>
            <a:endParaRPr lang="en-GB" sz="100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953000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ro-RO" sz="1200" b="1" smtClean="0"/>
              <a:t>Clasificarea calibrelor netede:</a:t>
            </a:r>
            <a:endParaRPr lang="en-GB" sz="1200" b="1" smtClean="0"/>
          </a:p>
          <a:p>
            <a:pPr marL="609600" indent="-609600" eaLnBrk="1" hangingPunct="1">
              <a:buFontTx/>
              <a:buNone/>
            </a:pPr>
            <a:endParaRPr lang="en-GB" sz="1200" b="1" smtClean="0"/>
          </a:p>
          <a:p>
            <a:pPr marL="609600" indent="-609600" eaLnBrk="1" hangingPunct="1">
              <a:buFontTx/>
              <a:buAutoNum type="arabicPeriod"/>
            </a:pPr>
            <a:r>
              <a:rPr lang="ro-RO" sz="1200" smtClean="0"/>
              <a:t>după piesa pe care o controlează:</a:t>
            </a:r>
            <a:endParaRPr lang="en-GB" sz="1200" smtClean="0"/>
          </a:p>
          <a:p>
            <a:pPr marL="1219200" lvl="1" indent="-533400" eaLnBrk="1" hangingPunct="1">
              <a:buFontTx/>
              <a:buAutoNum type="alphaLcParenR"/>
            </a:pPr>
            <a:r>
              <a:rPr lang="ro-RO" sz="1200" smtClean="0"/>
              <a:t>calibre pentru arbori</a:t>
            </a:r>
            <a:endParaRPr lang="en-GB" sz="1200" smtClean="0"/>
          </a:p>
          <a:p>
            <a:pPr marL="1219200" lvl="1" indent="-533400" eaLnBrk="1" hangingPunct="1">
              <a:buFontTx/>
              <a:buAutoNum type="alphaLcParenR"/>
            </a:pPr>
            <a:r>
              <a:rPr lang="ro-RO" sz="1200" smtClean="0"/>
              <a:t>calibre pentru alezaje</a:t>
            </a:r>
            <a:endParaRPr lang="en-GB" sz="1200" smtClean="0"/>
          </a:p>
          <a:p>
            <a:pPr marL="609600" indent="-609600" eaLnBrk="1" hangingPunct="1">
              <a:buFontTx/>
              <a:buAutoNum type="arabicPeriod"/>
            </a:pPr>
            <a:r>
              <a:rPr lang="ro-RO" sz="1200" smtClean="0"/>
              <a:t>după diametrul limită care verifică piesele:</a:t>
            </a:r>
            <a:endParaRPr lang="en-GB" sz="1200" smtClean="0"/>
          </a:p>
          <a:p>
            <a:pPr marL="1219200" lvl="1" indent="-533400" eaLnBrk="1" hangingPunct="1">
              <a:buFontTx/>
              <a:buAutoNum type="alphaLcParenR"/>
            </a:pPr>
            <a:r>
              <a:rPr lang="ro-RO" sz="1200" smtClean="0"/>
              <a:t>calibre </a:t>
            </a:r>
            <a:r>
              <a:rPr lang="ro-RO" sz="1200" i="1" smtClean="0"/>
              <a:t>partea trece T</a:t>
            </a:r>
            <a:r>
              <a:rPr lang="ro-RO" sz="1200" smtClean="0"/>
              <a:t> </a:t>
            </a:r>
            <a:r>
              <a:rPr lang="en-GB" sz="1200" smtClean="0"/>
              <a:t>[…]</a:t>
            </a:r>
          </a:p>
          <a:p>
            <a:pPr marL="1219200" lvl="1" indent="-533400" eaLnBrk="1" hangingPunct="1">
              <a:buFontTx/>
              <a:buAutoNum type="alphaLcParenR"/>
            </a:pPr>
            <a:r>
              <a:rPr lang="ro-RO" sz="1200" smtClean="0"/>
              <a:t>calibre partea </a:t>
            </a:r>
            <a:r>
              <a:rPr lang="ro-RO" sz="1200" i="1" smtClean="0"/>
              <a:t>nu trece NT</a:t>
            </a:r>
            <a:r>
              <a:rPr lang="en-GB" sz="1200" i="1" smtClean="0"/>
              <a:t> […]</a:t>
            </a:r>
            <a:r>
              <a:rPr lang="ro-RO" sz="1200" smtClean="0"/>
              <a:t> </a:t>
            </a:r>
            <a:endParaRPr lang="en-GB" sz="1200" smtClean="0"/>
          </a:p>
          <a:p>
            <a:pPr marL="609600" indent="-609600" eaLnBrk="1" hangingPunct="1">
              <a:buFontTx/>
              <a:buAutoNum type="arabicPeriod"/>
            </a:pPr>
            <a:r>
              <a:rPr lang="ro-RO" sz="1200" smtClean="0"/>
              <a:t>după destinaţie:</a:t>
            </a:r>
            <a:endParaRPr lang="en-GB" sz="1200" smtClean="0"/>
          </a:p>
          <a:p>
            <a:pPr marL="1219200" lvl="1" indent="-533400" eaLnBrk="1" hangingPunct="1">
              <a:buFontTx/>
              <a:buAutoNum type="alphaLcParenR"/>
            </a:pPr>
            <a:r>
              <a:rPr lang="ro-RO" sz="1200" smtClean="0"/>
              <a:t>calibre de lucru</a:t>
            </a:r>
            <a:endParaRPr lang="en-GB" sz="1200" smtClean="0"/>
          </a:p>
          <a:p>
            <a:pPr marL="1219200" lvl="1" indent="-533400" eaLnBrk="1" hangingPunct="1">
              <a:buFontTx/>
              <a:buAutoNum type="alphaLcParenR"/>
            </a:pPr>
            <a:r>
              <a:rPr lang="ro-RO" sz="1200" smtClean="0"/>
              <a:t>calibre de control</a:t>
            </a:r>
            <a:endParaRPr lang="en-GB" sz="1200" smtClean="0"/>
          </a:p>
          <a:p>
            <a:pPr marL="1219200" lvl="1" indent="-533400" eaLnBrk="1" hangingPunct="1">
              <a:buFontTx/>
              <a:buAutoNum type="alphaLcParenR"/>
            </a:pPr>
            <a:r>
              <a:rPr lang="ro-RO" sz="1200" smtClean="0"/>
              <a:t>calibre de recepţie</a:t>
            </a:r>
            <a:endParaRPr lang="en-GB" sz="1200" smtClean="0"/>
          </a:p>
          <a:p>
            <a:pPr marL="1219200" lvl="1" indent="-533400" eaLnBrk="1" hangingPunct="1">
              <a:buFontTx/>
              <a:buAutoNum type="alphaLcParenR"/>
            </a:pPr>
            <a:r>
              <a:rPr lang="ro-RO" sz="1200" smtClean="0"/>
              <a:t>contracalibre.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</TotalTime>
  <Words>279</Words>
  <Application>Microsoft Office PowerPoint</Application>
  <PresentationFormat>On-screen Show (4:3)</PresentationFormat>
  <Paragraphs>24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Default Design</vt:lpstr>
      <vt:lpstr>Mijloace de măsurare </vt:lpstr>
      <vt:lpstr>Examenul de bacalaureat 2010 - SIMULARE Proba de evaluare a competenţelor digitale – document de lucru</vt:lpstr>
      <vt:lpstr>Examenul de bacalaureat 2010 - SIMULARE Proba de evaluare a competenţelor digitale – document de lucru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MIJLOACE DE MĂSURARE</dc:title>
  <dc:creator>CNEE</dc:creator>
  <cp:lastModifiedBy>Admin</cp:lastModifiedBy>
  <cp:revision>21</cp:revision>
  <cp:lastPrinted>1601-01-01T00:00:00Z</cp:lastPrinted>
  <dcterms:created xsi:type="dcterms:W3CDTF">1601-01-01T00:00:00Z</dcterms:created>
  <dcterms:modified xsi:type="dcterms:W3CDTF">2010-01-19T08:14:01Z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