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859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10680-E0A2-42C5-ABA4-C1923544C3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248742-9F57-4334-9208-A548C40FA1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1DA2FD-03B5-4A68-B5DD-E3D0D25F63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1C9A8-5E0C-4F8A-8F85-4D96576236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B60053-98AC-4320-95D7-FDC9D08221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597283-FCCF-4973-996A-4D7727DB61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0B4216-E2FF-4E5A-B2FC-86D998FB1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FA0F6-6C4F-4A5D-AEC8-1244F17203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0B37F-7534-4471-B254-D1C5B29607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666DEB-BA5D-4A4A-92AC-AD3AB07F75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A74B5-E2F4-4A6B-9A60-42F68E1200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D178B9-C40E-4D38-B28A-28D8AD700E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FBEDDD66-8FBF-407C-9C5C-236FFB354C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o-RO" sz="1400" b="1" smtClean="0"/>
              <a:t>CREŞTEREA ŞI DEZVOLTAREA ECONOMICĂ</a:t>
            </a:r>
            <a:r>
              <a:rPr lang="ro-RO" sz="1400" smtClean="0"/>
              <a:t/>
            </a:r>
            <a:br>
              <a:rPr lang="ro-RO" sz="1400" smtClean="0"/>
            </a:br>
            <a:endParaRPr lang="en-US" b="1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3886200"/>
            <a:ext cx="6400800" cy="1752600"/>
          </a:xfrm>
        </p:spPr>
        <p:txBody>
          <a:bodyPr/>
          <a:lstStyle/>
          <a:p>
            <a:pPr algn="just" eaLnBrk="1" hangingPunct="1"/>
            <a:r>
              <a:rPr lang="ro-RO" sz="1000" smtClean="0"/>
              <a:t>(Adaptat după </a:t>
            </a:r>
            <a:r>
              <a:rPr lang="ro-RO" sz="1000" i="1" smtClean="0"/>
              <a:t>Manualul de Economie, clasele a X-a şi a XI-a</a:t>
            </a:r>
            <a:r>
              <a:rPr lang="ro-RO" sz="1000" smtClean="0"/>
              <a:t>, Maria Liana Lăcătuş, George-Paul Lăcătuş)</a:t>
            </a:r>
            <a:endParaRPr lang="en-US" sz="1000" smtClean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57200" y="228600"/>
            <a:ext cx="800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o-RO" sz="1000">
                <a:solidFill>
                  <a:schemeClr val="tx2"/>
                </a:solidFill>
              </a:rPr>
              <a:t>Examenul de bacalaureat 2010</a:t>
            </a:r>
            <a:r>
              <a:rPr lang="ro-RO" sz="1000"/>
              <a:t> - SIMULARE</a:t>
            </a:r>
            <a:r>
              <a:rPr lang="en-US" sz="1000"/>
              <a:t> </a:t>
            </a:r>
            <a:r>
              <a:rPr lang="ro-RO" sz="1000">
                <a:solidFill>
                  <a:schemeClr val="tx2"/>
                </a:solidFill>
              </a:rPr>
              <a:t/>
            </a:r>
            <a:br>
              <a:rPr lang="ro-RO" sz="1000">
                <a:solidFill>
                  <a:schemeClr val="tx2"/>
                </a:solidFill>
              </a:rPr>
            </a:br>
            <a:r>
              <a:rPr lang="ro-RO" sz="1000">
                <a:solidFill>
                  <a:schemeClr val="tx2"/>
                </a:solidFill>
              </a:rPr>
              <a:t>Proba de evaluare a competenţelor digitale</a:t>
            </a:r>
            <a:r>
              <a:rPr lang="en-US" sz="1000">
                <a:solidFill>
                  <a:schemeClr val="tx2"/>
                </a:solidFill>
              </a:rPr>
              <a:t> – document de lucru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o-RO" sz="1000" smtClean="0"/>
              <a:t>Examenul de bacalaureat 2010 - SIMULARE</a:t>
            </a:r>
            <a:br>
              <a:rPr lang="ro-RO" sz="1000" smtClean="0"/>
            </a:br>
            <a:r>
              <a:rPr lang="ro-RO" sz="1000" smtClean="0"/>
              <a:t>Proba de evaluare a competenţelor digitale</a:t>
            </a:r>
            <a:r>
              <a:rPr lang="en-US" sz="1000" smtClean="0"/>
              <a:t> – document de lucru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71600"/>
            <a:ext cx="4267200" cy="4953000"/>
          </a:xfrm>
        </p:spPr>
        <p:txBody>
          <a:bodyPr/>
          <a:lstStyle/>
          <a:p>
            <a:pPr marL="0" indent="292100" algn="just" eaLnBrk="1" hangingPunct="1">
              <a:buFontTx/>
              <a:buNone/>
            </a:pPr>
            <a:r>
              <a:rPr lang="ro-RO" sz="1200" dirty="0" smtClean="0"/>
              <a:t>Chiar economiile cele mai dinamice, care au promovat progresul </a:t>
            </a:r>
            <a:r>
              <a:rPr lang="ro-RO" sz="1200" smtClean="0"/>
              <a:t>tehnic </a:t>
            </a:r>
            <a:r>
              <a:rPr lang="ro-RO" sz="1200" smtClean="0"/>
              <a:t>şi </a:t>
            </a:r>
            <a:r>
              <a:rPr lang="ro-RO" sz="1200" dirty="0" smtClean="0"/>
              <a:t>au înregistrat creşteri rapide la nivelul capacităţilor de producţie, nu au putut asigura o creştere economică permanentă. </a:t>
            </a:r>
          </a:p>
          <a:p>
            <a:pPr marL="0" indent="292100" algn="just" eaLnBrk="1" hangingPunct="1">
              <a:buFontTx/>
              <a:buNone/>
            </a:pPr>
            <a:r>
              <a:rPr lang="ro-RO" sz="1200" dirty="0" smtClean="0"/>
              <a:t>Creşterea economică din anumite perioade de timp a fost urmată de recesiune şi depresiune, cu alte cuvinte, de scăderea nivelului producţiei şi a gradului de ocupare a forţei de muncă, de şomaj și inflaţie.</a:t>
            </a:r>
          </a:p>
          <a:p>
            <a:pPr marL="0" indent="292100" algn="just" eaLnBrk="1" hangingPunct="1">
              <a:buFontTx/>
              <a:buNone/>
            </a:pPr>
            <a:r>
              <a:rPr lang="ro-RO" sz="1200" b="1" i="1" dirty="0" smtClean="0"/>
              <a:t>Activitatea economică evoluează ciclic, înregistrând creşteri şi căderi periodice.</a:t>
            </a:r>
            <a:endParaRPr lang="ro-RO" sz="1200" dirty="0" smtClean="0"/>
          </a:p>
          <a:p>
            <a:pPr marL="0" indent="292100" algn="just" eaLnBrk="1" hangingPunct="1">
              <a:buFontTx/>
              <a:buNone/>
            </a:pPr>
            <a:r>
              <a:rPr lang="ro-RO" sz="1200" dirty="0" smtClean="0"/>
              <a:t>Activitatea economică este fluctuantă. Unele fluctuaţii reprezintă variaţii sezoniere ale activităţii desfăşurate, însă altele sunt periodice şi ţin de o evoluţie ciclică a economiei.</a:t>
            </a:r>
          </a:p>
          <a:p>
            <a:pPr marL="0" indent="292100" algn="just" eaLnBrk="1" hangingPunct="1">
              <a:buFontTx/>
              <a:buNone/>
            </a:pPr>
            <a:r>
              <a:rPr lang="ro-RO" sz="1200" b="1" dirty="0" smtClean="0"/>
              <a:t>Ciclul economic este intervalul dintre două perioade succesive de creştere economică.</a:t>
            </a:r>
            <a:r>
              <a:rPr lang="en-US" sz="1200" b="1" dirty="0" smtClean="0"/>
              <a:t>[ …]</a:t>
            </a:r>
            <a:r>
              <a:rPr lang="ro-RO" sz="1200" dirty="0" smtClean="0"/>
              <a:t> </a:t>
            </a:r>
          </a:p>
          <a:p>
            <a:pPr marL="0" indent="292100" algn="just" eaLnBrk="1" hangingPunct="1">
              <a:buFontTx/>
              <a:buNone/>
            </a:pPr>
            <a:r>
              <a:rPr lang="ro-RO" sz="1200" dirty="0" smtClean="0"/>
              <a:t>Fiecare ciclu economic are o anumită intensitate şi durată şi se deosebeşte, prin acestea, de celelalte, deşi presupune parcurgerea aceloraşi patru faze. Periodicitatea medie a unui ciclu este de 8-10 ani</a:t>
            </a:r>
            <a:r>
              <a:rPr lang="ro-RO" sz="1200" dirty="0" smtClean="0"/>
              <a:t>.</a:t>
            </a:r>
            <a:r>
              <a:rPr lang="en-US" sz="1200" dirty="0" smtClean="0"/>
              <a:t> […]</a:t>
            </a:r>
            <a:endParaRPr lang="en-US" sz="1200" dirty="0" smtClean="0"/>
          </a:p>
        </p:txBody>
      </p:sp>
      <p:sp>
        <p:nvSpPr>
          <p:cNvPr id="3076" name="Content Placeholder 6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343400"/>
          </a:xfrm>
        </p:spPr>
        <p:txBody>
          <a:bodyPr/>
          <a:lstStyle/>
          <a:p>
            <a:pPr eaLnBrk="1" hangingPunct="1"/>
            <a:endParaRPr lang="ro-RO" smtClean="0"/>
          </a:p>
        </p:txBody>
      </p:sp>
      <p:pic>
        <p:nvPicPr>
          <p:cNvPr id="3077" name="Picture 7" descr="comp_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2133600"/>
            <a:ext cx="337185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o-RO" sz="1000" smtClean="0"/>
              <a:t>Examenul de bacalaureat 2010 - SIMULARE</a:t>
            </a:r>
            <a:br>
              <a:rPr lang="ro-RO" sz="1000" smtClean="0"/>
            </a:br>
            <a:r>
              <a:rPr lang="ro-RO" sz="1000" smtClean="0"/>
              <a:t>Proba de evaluare a competenţelor digitale</a:t>
            </a:r>
            <a:r>
              <a:rPr lang="en-US" sz="1000" smtClean="0"/>
              <a:t> – document de lucru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19200"/>
            <a:ext cx="8153400" cy="4953000"/>
          </a:xfrm>
        </p:spPr>
        <p:txBody>
          <a:bodyPr/>
          <a:lstStyle/>
          <a:p>
            <a:pPr marL="177800" indent="457200" eaLnBrk="1" hangingPunct="1">
              <a:lnSpc>
                <a:spcPct val="80000"/>
              </a:lnSpc>
              <a:buFontTx/>
              <a:buNone/>
            </a:pPr>
            <a:r>
              <a:rPr lang="ro-RO" sz="1200" smtClean="0"/>
              <a:t>Şomajul este un dezechilibru economic care constă în existenţa unui surplus de ofertă pe piaţa forţei de muncă.</a:t>
            </a:r>
            <a:endParaRPr lang="en-GB" sz="1200" smtClean="0"/>
          </a:p>
          <a:p>
            <a:pPr marL="177800" indent="457200" eaLnBrk="1" hangingPunct="1">
              <a:lnSpc>
                <a:spcPct val="80000"/>
              </a:lnSpc>
              <a:buFontTx/>
              <a:buNone/>
            </a:pPr>
            <a:endParaRPr lang="en-GB" sz="1200" smtClean="0"/>
          </a:p>
          <a:p>
            <a:pPr marL="177800" indent="457200" eaLnBrk="1" hangingPunct="1">
              <a:lnSpc>
                <a:spcPct val="80000"/>
              </a:lnSpc>
              <a:buFontTx/>
              <a:buAutoNum type="arabicPeriod"/>
            </a:pPr>
            <a:r>
              <a:rPr lang="ro-RO" sz="1200" smtClean="0"/>
              <a:t>Populaţia totală cuprinde:</a:t>
            </a:r>
          </a:p>
          <a:p>
            <a:pPr marL="977900" lvl="1" indent="279400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smtClean="0"/>
              <a:t> populaţie inaptă</a:t>
            </a:r>
          </a:p>
          <a:p>
            <a:pPr marL="977900" lvl="1" indent="279400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smtClean="0"/>
              <a:t> populaţie aptă, dar care nu este disponibilă</a:t>
            </a:r>
          </a:p>
          <a:p>
            <a:pPr marL="977900" lvl="1" indent="279400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smtClean="0"/>
              <a:t> forţa de muncă - populaţia ocupată</a:t>
            </a:r>
          </a:p>
          <a:p>
            <a:pPr marL="977900" lvl="1" indent="279400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smtClean="0"/>
              <a:t> şomeri.</a:t>
            </a:r>
          </a:p>
          <a:p>
            <a:pPr marL="177800" indent="457200" eaLnBrk="1" hangingPunct="1">
              <a:lnSpc>
                <a:spcPct val="80000"/>
              </a:lnSpc>
              <a:buFontTx/>
              <a:buAutoNum type="arabicPeriod"/>
            </a:pPr>
            <a:r>
              <a:rPr lang="ro-RO" sz="1200" smtClean="0"/>
              <a:t>Tipuri de şomaj:</a:t>
            </a:r>
          </a:p>
          <a:p>
            <a:pPr marL="977900" lvl="1" indent="279400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smtClean="0"/>
              <a:t> fricțional (voluntar sau sezonier);</a:t>
            </a:r>
          </a:p>
          <a:p>
            <a:pPr marL="977900" lvl="1" indent="279400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smtClean="0"/>
              <a:t> structural;</a:t>
            </a:r>
          </a:p>
          <a:p>
            <a:pPr marL="977900" lvl="1" indent="279400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smtClean="0"/>
              <a:t> ciclic.</a:t>
            </a:r>
          </a:p>
          <a:p>
            <a:pPr marL="177800" indent="457200" eaLnBrk="1" hangingPunct="1">
              <a:lnSpc>
                <a:spcPct val="80000"/>
              </a:lnSpc>
              <a:buFontTx/>
              <a:buAutoNum type="arabicPeriod"/>
            </a:pPr>
            <a:r>
              <a:rPr lang="ro-RO" sz="1200" smtClean="0"/>
              <a:t>Pentru a combate şomajul, statul promovează politici active de ocupare a forţei de muncă, adoptând măsuri precum:</a:t>
            </a:r>
          </a:p>
          <a:p>
            <a:pPr marL="977900" lvl="1" indent="279400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smtClean="0"/>
              <a:t> sprijinirea creării de locuri de muncă pentru şomeri;</a:t>
            </a:r>
          </a:p>
          <a:p>
            <a:pPr marL="977900" lvl="1" indent="279400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smtClean="0"/>
              <a:t> acordarea de facilităţi fiscale agenţilor economici care angajează şomeri;</a:t>
            </a:r>
          </a:p>
          <a:p>
            <a:pPr marL="977900" lvl="1" indent="279400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smtClean="0"/>
              <a:t> integrarea şomerilor în programe de recalificare și creştere a gradului de reintegrare a acestora;</a:t>
            </a:r>
          </a:p>
          <a:p>
            <a:pPr marL="977900" lvl="1" indent="279400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smtClean="0"/>
              <a:t> acordarea de subsidii agenţilor economici care angajează absolvenţi.</a:t>
            </a:r>
          </a:p>
          <a:p>
            <a:pPr marL="177800" indent="457200" eaLnBrk="1" hangingPunct="1">
              <a:lnSpc>
                <a:spcPct val="80000"/>
              </a:lnSpc>
              <a:buFontTx/>
              <a:buNone/>
            </a:pPr>
            <a:endParaRPr lang="en-US" sz="1200" smtClean="0"/>
          </a:p>
          <a:p>
            <a:pPr marL="177800" indent="457200" eaLnBrk="1" hangingPunct="1">
              <a:lnSpc>
                <a:spcPct val="80000"/>
              </a:lnSpc>
              <a:buFontTx/>
              <a:buNone/>
            </a:pPr>
            <a:endParaRPr lang="ro-RO" sz="120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</TotalTime>
  <Words>293</Words>
  <Application>Microsoft Office PowerPoint</Application>
  <PresentationFormat>On-screen Show 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Default Design</vt:lpstr>
      <vt:lpstr>CREŞTEREA ŞI DEZVOLTAREA ECONOMICĂ </vt:lpstr>
      <vt:lpstr>Examenul de bacalaureat 2010 - SIMULARE Proba de evaluare a competenţelor digitale – document de lucru</vt:lpstr>
      <vt:lpstr>Examenul de bacalaureat 2010 - SIMULARE Proba de evaluare a competenţelor digitale – document de lucru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CREŞTEREA ŞI DEZVOLTAREA ECONOMICĂ</dc:title>
  <dc:creator>CNEE</dc:creator>
  <cp:lastModifiedBy>Admin</cp:lastModifiedBy>
  <cp:revision>23</cp:revision>
  <cp:lastPrinted>1601-01-01T00:00:00Z</cp:lastPrinted>
  <dcterms:created xsi:type="dcterms:W3CDTF">1601-01-01T00:00:00Z</dcterms:created>
  <dcterms:modified xsi:type="dcterms:W3CDTF">2010-01-19T08:28:55Z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