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1027" y="-6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o-RO" smtClean="0"/>
              <a:t>Faceți clic pentru editarea stilului de subtitlu al coordonatorului</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74F13A-881E-4813-9494-65DFE1FD95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DCB690-9613-4E26-BD77-3974B3AD39B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452BC50-5FBA-4B4F-8F9E-E53E8F199CF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u, text și conținut">
    <p:spTree>
      <p:nvGrpSpPr>
        <p:cNvPr id="1" name=""/>
        <p:cNvGrpSpPr/>
        <p:nvPr/>
      </p:nvGrpSpPr>
      <p:grpSpPr>
        <a:xfrm>
          <a:off x="0" y="0"/>
          <a:ext cx="0" cy="0"/>
          <a:chOff x="0" y="0"/>
          <a:chExt cx="0" cy="0"/>
        </a:xfrm>
      </p:grpSpPr>
      <p:sp>
        <p:nvSpPr>
          <p:cNvPr id="2" name="Titlu 1"/>
          <p:cNvSpPr>
            <a:spLocks noGrp="1"/>
          </p:cNvSpPr>
          <p:nvPr>
            <p:ph type="title"/>
          </p:nvPr>
        </p:nvSpPr>
        <p:spPr>
          <a:xfrm>
            <a:off x="457200" y="274638"/>
            <a:ext cx="8229600" cy="1143000"/>
          </a:xfrm>
        </p:spPr>
        <p:txBody>
          <a:bodyPr/>
          <a:lstStyle/>
          <a:p>
            <a:r>
              <a:rPr lang="ro-RO" smtClean="0"/>
              <a:t>Faceți clic pentru a edita stilul de titlu Coordonator</a:t>
            </a:r>
            <a:endParaRPr lang="ro-RO"/>
          </a:p>
        </p:txBody>
      </p:sp>
      <p:sp>
        <p:nvSpPr>
          <p:cNvPr id="3" name="Substituent text 2"/>
          <p:cNvSpPr>
            <a:spLocks noGrp="1"/>
          </p:cNvSpPr>
          <p:nvPr>
            <p:ph type="body" sz="half" idx="1"/>
          </p:nvPr>
        </p:nvSpPr>
        <p:spPr>
          <a:xfrm>
            <a:off x="457200" y="1600200"/>
            <a:ext cx="4038600" cy="4525963"/>
          </a:xfrm>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B3CA28F-5541-4DE5-B9EB-D53235B77D5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7212C5-6B05-4454-8E7B-064495D26CA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o-RO" smtClean="0"/>
              <a:t>Faceți clic pentru a edita stilurile de text Coordonator</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CBF9827-CA06-45CA-B42B-B948B75A5C1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0D83776-CAC3-4A1E-B2F0-E7D179042BF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90E30A1-03BF-4082-8006-0DE4AA9A6A6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1E33F7-EE9C-4537-B99D-AF07A3214E2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DE6DC6D-2812-48BF-992C-A488D4280CF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905CB89-1A38-4EA5-A1C2-A998FE32B24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D9320D-3612-4431-B8AB-823FC782BC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cs typeface="+mn-cs"/>
              </a:defRPr>
            </a:lvl1pPr>
          </a:lstStyle>
          <a:p>
            <a:pPr>
              <a:defRPr/>
            </a:pPr>
            <a:fld id="{0580B9E7-D581-43A7-B503-F5B8CB6F36F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ro-RO" sz="1400" b="1" smtClean="0"/>
              <a:t>UNITATEA ŞI DIVERSITATEA LUMII VII</a:t>
            </a:r>
          </a:p>
        </p:txBody>
      </p:sp>
      <p:sp>
        <p:nvSpPr>
          <p:cNvPr id="2051" name="Rectangle 3"/>
          <p:cNvSpPr>
            <a:spLocks noGrp="1" noChangeArrowheads="1"/>
          </p:cNvSpPr>
          <p:nvPr>
            <p:ph type="subTitle" idx="1"/>
          </p:nvPr>
        </p:nvSpPr>
        <p:spPr>
          <a:xfrm>
            <a:off x="2514600" y="3429000"/>
            <a:ext cx="6400800" cy="1066800"/>
          </a:xfrm>
        </p:spPr>
        <p:txBody>
          <a:bodyPr/>
          <a:lstStyle/>
          <a:p>
            <a:pPr algn="just" eaLnBrk="1" hangingPunct="1"/>
            <a:r>
              <a:rPr lang="ro-RO" sz="1000" smtClean="0"/>
              <a:t>(Adaptat după </a:t>
            </a:r>
            <a:r>
              <a:rPr lang="ro-RO" sz="1000" i="1" smtClean="0"/>
              <a:t>Manualul de biologie, clasa a IX</a:t>
            </a:r>
            <a:r>
              <a:rPr lang="en-US" sz="1000" i="1" smtClean="0"/>
              <a:t>-a, </a:t>
            </a:r>
            <a:r>
              <a:rPr lang="en-US" sz="1000" smtClean="0"/>
              <a:t>Lucian Gavril</a:t>
            </a:r>
            <a:r>
              <a:rPr lang="ro-RO" sz="1000" smtClean="0"/>
              <a:t>ă, Nicolae Toma</a:t>
            </a:r>
            <a:r>
              <a:rPr lang="en-US" sz="1000" smtClean="0"/>
              <a:t>)</a:t>
            </a:r>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eaLnBrk="0" hangingPunct="0">
              <a:spcBef>
                <a:spcPct val="50000"/>
              </a:spcBef>
            </a:pPr>
            <a:r>
              <a:rPr lang="ro-RO" sz="1000">
                <a:solidFill>
                  <a:schemeClr val="tx2"/>
                </a:solidFill>
              </a:rPr>
              <a:t>Examenul de bacalaureat 2010</a:t>
            </a:r>
            <a:r>
              <a:rPr lang="ro-RO" sz="1000"/>
              <a:t> - SIMULARE</a:t>
            </a:r>
            <a:r>
              <a:rPr lang="en-US" sz="1000"/>
              <a:t> </a:t>
            </a:r>
            <a:r>
              <a:rPr lang="ro-RO" sz="1000">
                <a:solidFill>
                  <a:schemeClr val="tx2"/>
                </a:solidFill>
              </a:rPr>
              <a:t/>
            </a:r>
            <a:br>
              <a:rPr lang="ro-RO" sz="1000">
                <a:solidFill>
                  <a:schemeClr val="tx2"/>
                </a:solidFill>
              </a:rPr>
            </a:br>
            <a:r>
              <a:rPr lang="ro-RO" sz="1000">
                <a:solidFill>
                  <a:schemeClr val="tx2"/>
                </a:solidFill>
              </a:rPr>
              <a:t>Proba de evaluare a competenţelor digitale</a:t>
            </a:r>
            <a:r>
              <a:rPr lang="en-US" sz="1000">
                <a:solidFill>
                  <a:schemeClr val="tx2"/>
                </a:solidFill>
              </a:rPr>
              <a:t> – document de 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eaLnBrk="1" hangingPunct="1"/>
            <a:r>
              <a:rPr lang="ro-RO" sz="1000" smtClean="0"/>
              <a:t>Examenul de bacalaureat 2010 </a:t>
            </a:r>
            <a:r>
              <a:rPr lang="ro-RO" sz="1000" smtClean="0">
                <a:solidFill>
                  <a:schemeClr val="tx1"/>
                </a:solidFill>
              </a:rPr>
              <a:t>- SIMULARE</a:t>
            </a:r>
            <a:r>
              <a:rPr lang="ro-RO" sz="1000" smtClean="0"/>
              <a:t/>
            </a:r>
            <a:br>
              <a:rPr lang="ro-RO" sz="1000" smtClean="0"/>
            </a:br>
            <a:r>
              <a:rPr lang="ro-RO" sz="1000" smtClean="0"/>
              <a:t>Proba de evaluare a competenţelor digitale</a:t>
            </a:r>
            <a:r>
              <a:rPr lang="en-US" sz="1000" smtClean="0"/>
              <a:t> – document de lucru</a:t>
            </a:r>
          </a:p>
        </p:txBody>
      </p:sp>
      <p:sp>
        <p:nvSpPr>
          <p:cNvPr id="3075" name="Rectangle 3"/>
          <p:cNvSpPr>
            <a:spLocks noGrp="1" noChangeArrowheads="1"/>
          </p:cNvSpPr>
          <p:nvPr>
            <p:ph type="body" sz="half" idx="1"/>
          </p:nvPr>
        </p:nvSpPr>
        <p:spPr>
          <a:xfrm>
            <a:off x="457200" y="1371600"/>
            <a:ext cx="4267200" cy="4953000"/>
          </a:xfrm>
        </p:spPr>
        <p:txBody>
          <a:bodyPr/>
          <a:lstStyle/>
          <a:p>
            <a:pPr marL="0" indent="531813" algn="just" eaLnBrk="1" hangingPunct="1">
              <a:buFontTx/>
              <a:buNone/>
            </a:pPr>
            <a:r>
              <a:rPr lang="ro-RO" sz="1200" smtClean="0"/>
              <a:t>Lumea vie ne apare deopotrivă unitară şi diversă, unitatea şi diversitatea lumii vii reprezentând laturi inseparabile ale procesului evoluţiei biologice. Cu toate că posedă trăsături comune, lumea vie ni se prezintă într-o diversitate enormă.  Amploarea diversităţii este exprimată</a:t>
            </a:r>
            <a:r>
              <a:rPr lang="en-GB" sz="1200" smtClean="0"/>
              <a:t>,</a:t>
            </a:r>
            <a:r>
              <a:rPr lang="ro-RO" sz="1200" smtClean="0"/>
              <a:t> în primul rând</a:t>
            </a:r>
            <a:r>
              <a:rPr lang="en-GB" sz="1200" smtClean="0"/>
              <a:t>,</a:t>
            </a:r>
            <a:r>
              <a:rPr lang="ro-RO" sz="1200" smtClean="0"/>
              <a:t>  de </a:t>
            </a:r>
            <a:r>
              <a:rPr lang="ro-RO" sz="1200" b="1" smtClean="0"/>
              <a:t>numărul de specii biologice. </a:t>
            </a:r>
            <a:endParaRPr lang="ro-RO" sz="1200" smtClean="0"/>
          </a:p>
          <a:p>
            <a:pPr marL="0" indent="531813" algn="just" eaLnBrk="1" hangingPunct="1">
              <a:buFontTx/>
              <a:buNone/>
            </a:pPr>
            <a:r>
              <a:rPr lang="ro-RO" sz="1200" smtClean="0"/>
              <a:t>Deosebiri apar nu numai de la o specie la alta, dar chiar şi în interiorul aceleiaşi specii. De exemplu</a:t>
            </a:r>
            <a:r>
              <a:rPr lang="en-GB" sz="1200" smtClean="0"/>
              <a:t>,</a:t>
            </a:r>
            <a:r>
              <a:rPr lang="ro-RO" sz="1200" smtClean="0"/>
              <a:t> specia umană, la  care s-au diferenţiat, în cursul evoluţiei  sale, mai multe rase diferite.</a:t>
            </a:r>
          </a:p>
          <a:p>
            <a:pPr marL="0" indent="531813" algn="just" eaLnBrk="1" hangingPunct="1">
              <a:buFontTx/>
              <a:buNone/>
            </a:pPr>
            <a:r>
              <a:rPr lang="ro-RO" sz="1200" smtClean="0"/>
              <a:t>Toate organismele vii se caracterizează prin </a:t>
            </a:r>
            <a:r>
              <a:rPr lang="ro-RO" sz="1200" b="1" smtClean="0"/>
              <a:t>metabolism</a:t>
            </a:r>
            <a:r>
              <a:rPr lang="ro-RO" sz="1200" smtClean="0"/>
              <a:t>-schimb permanent de substanţă, energie şi informaţie dintre organismul viu şi mediul său de viaţă - şi au ca trăsături definitorii: </a:t>
            </a:r>
            <a:r>
              <a:rPr lang="ro-RO" sz="1200" i="1" smtClean="0"/>
              <a:t>autoconservarea, autodezvoltarea, autoreglarea şi autoreproducerea</a:t>
            </a:r>
            <a:r>
              <a:rPr lang="ro-RO" sz="1200" smtClean="0"/>
              <a:t>.</a:t>
            </a:r>
          </a:p>
          <a:p>
            <a:pPr marL="0" indent="531813" algn="just" eaLnBrk="1" hangingPunct="1">
              <a:buFontTx/>
              <a:buNone/>
            </a:pPr>
            <a:r>
              <a:rPr lang="ro-RO" sz="1200" smtClean="0"/>
              <a:t>Vieţuitoarele actuale descind dintr-un strămoş comun. Numai astfel se poate explica de ce toate vieţuitoarele posedă aceleaşi însuşiri fundamentale. Vorbim</a:t>
            </a:r>
            <a:r>
              <a:rPr lang="en-GB" sz="1200" smtClean="0"/>
              <a:t>,</a:t>
            </a:r>
            <a:r>
              <a:rPr lang="ro-RO" sz="1200" smtClean="0"/>
              <a:t> în acest caz</a:t>
            </a:r>
            <a:r>
              <a:rPr lang="en-GB" sz="1200" smtClean="0"/>
              <a:t>,</a:t>
            </a:r>
            <a:r>
              <a:rPr lang="ro-RO" sz="1200" smtClean="0"/>
              <a:t> de </a:t>
            </a:r>
            <a:r>
              <a:rPr lang="ro-RO" sz="1200" b="1" smtClean="0"/>
              <a:t>unitatea lumii vii</a:t>
            </a:r>
            <a:r>
              <a:rPr lang="ro-RO" sz="1200" smtClean="0"/>
              <a:t>, care a fost asigurată de funcţionarea</a:t>
            </a:r>
            <a:r>
              <a:rPr lang="en-GB" sz="1200" smtClean="0"/>
              <a:t>,</a:t>
            </a:r>
            <a:r>
              <a:rPr lang="ro-RO" sz="1200" smtClean="0"/>
              <a:t> cu exactitate</a:t>
            </a:r>
            <a:r>
              <a:rPr lang="en-GB" sz="1200" smtClean="0"/>
              <a:t>,</a:t>
            </a:r>
            <a:r>
              <a:rPr lang="ro-RO" sz="1200" smtClean="0"/>
              <a:t> a </a:t>
            </a:r>
            <a:r>
              <a:rPr lang="ro-RO" sz="1200" i="1" smtClean="0"/>
              <a:t>mecanismului eredităţii</a:t>
            </a:r>
            <a:r>
              <a:rPr lang="ro-RO" sz="1200" smtClean="0"/>
              <a:t>.</a:t>
            </a:r>
          </a:p>
          <a:p>
            <a:pPr marL="0" indent="531813" algn="just" eaLnBrk="1" hangingPunct="1">
              <a:buFontTx/>
              <a:buNone/>
            </a:pPr>
            <a:r>
              <a:rPr lang="ro-RO" sz="1200" smtClean="0"/>
              <a:t>De-a lungul erelor geologice, evoluţia a păstrat </a:t>
            </a:r>
            <a:r>
              <a:rPr lang="ro-RO" sz="1200" b="1" smtClean="0"/>
              <a:t>fundamentul molecular</a:t>
            </a:r>
            <a:r>
              <a:rPr lang="ro-RO" sz="1200" smtClean="0"/>
              <a:t> de organizare a sistemelor biologice, fără de care nu ar fi fost posibilă continuitatea vieţii.</a:t>
            </a:r>
            <a:r>
              <a:rPr lang="en-GB" sz="1200" smtClean="0"/>
              <a:t> […]</a:t>
            </a:r>
            <a:endParaRPr lang="ro-RO" sz="1200" smtClean="0"/>
          </a:p>
        </p:txBody>
      </p:sp>
      <p:pic>
        <p:nvPicPr>
          <p:cNvPr id="3079" name="Picture 7" descr="comp_i"/>
          <p:cNvPicPr>
            <a:picLocks noChangeAspect="1" noChangeArrowheads="1"/>
          </p:cNvPicPr>
          <p:nvPr/>
        </p:nvPicPr>
        <p:blipFill>
          <a:blip r:embed="rId2" cstate="print"/>
          <a:srcRect/>
          <a:stretch>
            <a:fillRect/>
          </a:stretch>
        </p:blipFill>
        <p:spPr bwMode="auto">
          <a:xfrm>
            <a:off x="5257800" y="2133600"/>
            <a:ext cx="2933700" cy="29337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l" eaLnBrk="1" hangingPunct="1"/>
            <a:r>
              <a:rPr lang="ro-RO" sz="1000" smtClean="0"/>
              <a:t>Examenul de bacalaureat 2010 </a:t>
            </a:r>
            <a:r>
              <a:rPr lang="ro-RO" sz="1000" smtClean="0">
                <a:solidFill>
                  <a:schemeClr val="tx1"/>
                </a:solidFill>
              </a:rPr>
              <a:t>- SIMULARE</a:t>
            </a:r>
            <a:r>
              <a:rPr lang="ro-RO" sz="1000" smtClean="0"/>
              <a:t/>
            </a:r>
            <a:br>
              <a:rPr lang="ro-RO" sz="1000" smtClean="0"/>
            </a:br>
            <a:r>
              <a:rPr lang="ro-RO" sz="1000" smtClean="0"/>
              <a:t>Proba de evaluare a competenţelor digitale</a:t>
            </a:r>
            <a:r>
              <a:rPr lang="en-US" sz="1000" smtClean="0"/>
              <a:t> – document de lucru</a:t>
            </a:r>
            <a:endParaRPr lang="en-GB" sz="1000" smtClean="0"/>
          </a:p>
        </p:txBody>
      </p:sp>
      <p:sp>
        <p:nvSpPr>
          <p:cNvPr id="10244" name="Rectangle 4"/>
          <p:cNvSpPr>
            <a:spLocks noGrp="1" noChangeArrowheads="1"/>
          </p:cNvSpPr>
          <p:nvPr>
            <p:ph type="body" idx="1"/>
          </p:nvPr>
        </p:nvSpPr>
        <p:spPr>
          <a:xfrm>
            <a:off x="838200" y="1381125"/>
            <a:ext cx="7543800" cy="4321175"/>
          </a:xfrm>
        </p:spPr>
        <p:txBody>
          <a:bodyPr anchor="ctr">
            <a:spAutoFit/>
          </a:bodyPr>
          <a:lstStyle/>
          <a:p>
            <a:pPr marL="609600" indent="-609600" algn="just" eaLnBrk="1" hangingPunct="1">
              <a:spcBef>
                <a:spcPct val="0"/>
              </a:spcBef>
              <a:buFontTx/>
              <a:buNone/>
            </a:pPr>
            <a:r>
              <a:rPr lang="ro-RO" sz="1200" smtClean="0">
                <a:ea typeface="Calibri" pitchFamily="34" charset="0"/>
                <a:cs typeface="Arial" charset="0"/>
              </a:rPr>
              <a:t>În prezent</a:t>
            </a:r>
            <a:r>
              <a:rPr lang="en-GB" sz="1200" smtClean="0">
                <a:ea typeface="Calibri" pitchFamily="34" charset="0"/>
                <a:cs typeface="Arial" charset="0"/>
              </a:rPr>
              <a:t>,</a:t>
            </a:r>
            <a:r>
              <a:rPr lang="ro-RO" sz="1200" smtClean="0">
                <a:ea typeface="Calibri" pitchFamily="34" charset="0"/>
                <a:cs typeface="Arial" charset="0"/>
              </a:rPr>
              <a:t> organismele vii sunt clasificate în cinci regnuri:</a:t>
            </a:r>
            <a:endParaRPr lang="en-GB" sz="1200" smtClean="0">
              <a:ea typeface="Calibri" pitchFamily="34" charset="0"/>
              <a:cs typeface="Arial" charset="0"/>
            </a:endParaRPr>
          </a:p>
          <a:p>
            <a:pPr marL="609600" indent="-609600" algn="just" eaLnBrk="1" hangingPunct="1">
              <a:spcBef>
                <a:spcPct val="0"/>
              </a:spcBef>
              <a:buFontTx/>
              <a:buAutoNum type="arabicPeriod"/>
            </a:pPr>
            <a:r>
              <a:rPr lang="ro-RO" sz="1200" b="1" smtClean="0">
                <a:ea typeface="Calibri" pitchFamily="34" charset="0"/>
                <a:cs typeface="Arial" charset="0"/>
              </a:rPr>
              <a:t>Monera</a:t>
            </a:r>
            <a:endParaRPr lang="en-GB" sz="1200" b="1" smtClean="0">
              <a:ea typeface="Calibri" pitchFamily="34" charset="0"/>
              <a:cs typeface="Arial" charset="0"/>
            </a:endParaRPr>
          </a:p>
          <a:p>
            <a:pPr marL="1778000" lvl="1" indent="-533400" algn="just" eaLnBrk="1" hangingPunct="1">
              <a:spcBef>
                <a:spcPct val="0"/>
              </a:spcBef>
              <a:buFontTx/>
              <a:buAutoNum type="alphaLcParenR"/>
            </a:pPr>
            <a:r>
              <a:rPr lang="ro-RO" sz="1200" smtClean="0">
                <a:ea typeface="Calibri" pitchFamily="34" charset="0"/>
                <a:cs typeface="Arial" charset="0"/>
              </a:rPr>
              <a:t>Bacteriile; </a:t>
            </a:r>
            <a:endParaRPr lang="en-GB" sz="1200" smtClean="0">
              <a:ea typeface="Calibri" pitchFamily="34" charset="0"/>
              <a:cs typeface="Arial" charset="0"/>
            </a:endParaRPr>
          </a:p>
          <a:p>
            <a:pPr marL="1778000" lvl="1" indent="-533400" algn="just" eaLnBrk="1" hangingPunct="1">
              <a:spcBef>
                <a:spcPct val="0"/>
              </a:spcBef>
              <a:buFontTx/>
              <a:buAutoNum type="alphaLcParenR"/>
            </a:pPr>
            <a:r>
              <a:rPr lang="ro-RO" sz="1200" smtClean="0">
                <a:ea typeface="Calibri" pitchFamily="34" charset="0"/>
                <a:cs typeface="Arial" charset="0"/>
              </a:rPr>
              <a:t>Cianobacteriile;</a:t>
            </a:r>
            <a:endParaRPr lang="en-GB" sz="1200" smtClean="0"/>
          </a:p>
          <a:p>
            <a:pPr marL="1778000" lvl="1" indent="-533400" algn="just" eaLnBrk="1" hangingPunct="1">
              <a:spcBef>
                <a:spcPct val="0"/>
              </a:spcBef>
              <a:buFontTx/>
              <a:buAutoNum type="alphaLcParenR"/>
            </a:pPr>
            <a:r>
              <a:rPr lang="ro-RO" sz="1200" smtClean="0"/>
              <a:t>Archaea;</a:t>
            </a:r>
          </a:p>
          <a:p>
            <a:pPr marL="609600" indent="-609600" algn="just">
              <a:spcBef>
                <a:spcPct val="0"/>
              </a:spcBef>
              <a:buFontTx/>
              <a:buAutoNum type="arabicPeriod"/>
            </a:pPr>
            <a:r>
              <a:rPr lang="ro-RO" sz="1200" b="1" smtClean="0"/>
              <a:t>Protista</a:t>
            </a:r>
            <a:endParaRPr lang="en-GB" sz="1200" b="1" smtClean="0"/>
          </a:p>
          <a:p>
            <a:pPr marL="1778000" lvl="1" indent="-533400" algn="just">
              <a:spcBef>
                <a:spcPct val="0"/>
              </a:spcBef>
              <a:buFontTx/>
              <a:buAutoNum type="alphaLcParenR"/>
            </a:pPr>
            <a:r>
              <a:rPr lang="ro-RO" sz="1200" smtClean="0"/>
              <a:t>Protozoarele;</a:t>
            </a:r>
            <a:endParaRPr lang="en-GB" sz="1200" smtClean="0"/>
          </a:p>
          <a:p>
            <a:pPr marL="1778000" lvl="1" indent="-533400" algn="just">
              <a:spcBef>
                <a:spcPct val="0"/>
              </a:spcBef>
              <a:buFontTx/>
              <a:buAutoNum type="alphaLcParenR"/>
            </a:pPr>
            <a:r>
              <a:rPr lang="ro-RO" sz="1200" smtClean="0"/>
              <a:t>Algele;</a:t>
            </a:r>
            <a:endParaRPr lang="en-GB" sz="1200" smtClean="0"/>
          </a:p>
          <a:p>
            <a:pPr marL="1778000" lvl="1" indent="-533400" algn="just">
              <a:spcBef>
                <a:spcPct val="0"/>
              </a:spcBef>
              <a:buFontTx/>
              <a:buAutoNum type="alphaLcParenR"/>
            </a:pPr>
            <a:r>
              <a:rPr lang="ro-RO" sz="1200" smtClean="0"/>
              <a:t>Mixomicetele;</a:t>
            </a:r>
            <a:endParaRPr lang="en-GB" sz="1200" smtClean="0"/>
          </a:p>
          <a:p>
            <a:pPr marL="1778000" lvl="1" indent="-533400" algn="just">
              <a:spcBef>
                <a:spcPct val="0"/>
              </a:spcBef>
              <a:buFontTx/>
              <a:buAutoNum type="alphaLcParenR"/>
            </a:pPr>
            <a:r>
              <a:rPr lang="ro-RO" sz="1200" smtClean="0"/>
              <a:t>O</a:t>
            </a:r>
            <a:r>
              <a:rPr lang="en-GB" sz="1200" smtClean="0"/>
              <a:t>o</a:t>
            </a:r>
            <a:r>
              <a:rPr lang="ro-RO" sz="1200" smtClean="0"/>
              <a:t>micetele;</a:t>
            </a:r>
            <a:endParaRPr lang="en-GB" sz="1200" smtClean="0"/>
          </a:p>
          <a:p>
            <a:pPr marL="609600" indent="-609600" algn="just">
              <a:spcBef>
                <a:spcPct val="0"/>
              </a:spcBef>
              <a:buFontTx/>
              <a:buAutoNum type="arabicPeriod"/>
            </a:pPr>
            <a:r>
              <a:rPr lang="ro-RO" sz="1200" b="1" smtClean="0"/>
              <a:t>Fungi</a:t>
            </a:r>
            <a:endParaRPr lang="en-GB" sz="1200" b="1" smtClean="0"/>
          </a:p>
          <a:p>
            <a:pPr marL="1778000" lvl="1" indent="-533400" algn="just">
              <a:spcBef>
                <a:spcPct val="0"/>
              </a:spcBef>
              <a:buFontTx/>
              <a:buAutoNum type="alphaLcParenR"/>
            </a:pPr>
            <a:r>
              <a:rPr lang="ro-RO" sz="1200" smtClean="0"/>
              <a:t>Chytridiomycota;</a:t>
            </a:r>
            <a:endParaRPr lang="en-GB" sz="1200" smtClean="0"/>
          </a:p>
          <a:p>
            <a:pPr marL="1778000" lvl="1" indent="-533400" algn="just">
              <a:spcBef>
                <a:spcPct val="0"/>
              </a:spcBef>
              <a:buFontTx/>
              <a:buAutoNum type="alphaLcParenR"/>
            </a:pPr>
            <a:r>
              <a:rPr lang="ro-RO" sz="1200" smtClean="0"/>
              <a:t>Zygomycota;</a:t>
            </a:r>
            <a:endParaRPr lang="en-GB" sz="1200" smtClean="0"/>
          </a:p>
          <a:p>
            <a:pPr marL="1778000" lvl="1" indent="-533400" algn="just">
              <a:spcBef>
                <a:spcPct val="0"/>
              </a:spcBef>
              <a:buFontTx/>
              <a:buAutoNum type="alphaLcParenR"/>
            </a:pPr>
            <a:r>
              <a:rPr lang="ro-RO" sz="1200" smtClean="0"/>
              <a:t>Ascomycota</a:t>
            </a:r>
            <a:r>
              <a:rPr lang="en-GB" sz="1200" smtClean="0"/>
              <a:t>;</a:t>
            </a:r>
          </a:p>
          <a:p>
            <a:pPr marL="1778000" lvl="1" indent="-533400" algn="just">
              <a:spcBef>
                <a:spcPct val="0"/>
              </a:spcBef>
              <a:buFontTx/>
              <a:buAutoNum type="alphaLcParenR"/>
            </a:pPr>
            <a:r>
              <a:rPr lang="ro-RO" sz="1200" smtClean="0"/>
              <a:t>Basidiomycota</a:t>
            </a:r>
            <a:r>
              <a:rPr lang="en-GB" sz="1200" smtClean="0"/>
              <a:t>;</a:t>
            </a:r>
          </a:p>
          <a:p>
            <a:pPr marL="1778000" lvl="1" indent="-533400" algn="just">
              <a:spcBef>
                <a:spcPct val="0"/>
              </a:spcBef>
              <a:buFontTx/>
              <a:buAutoNum type="alphaLcParenR"/>
            </a:pPr>
            <a:r>
              <a:rPr lang="ro-RO" sz="1200" smtClean="0"/>
              <a:t>Lichen</a:t>
            </a:r>
            <a:r>
              <a:rPr lang="en-GB" sz="1200" smtClean="0"/>
              <a:t>i</a:t>
            </a:r>
            <a:r>
              <a:rPr lang="ro-RO" sz="1200" smtClean="0"/>
              <a:t>i;</a:t>
            </a:r>
            <a:endParaRPr lang="en-GB" sz="1200" smtClean="0"/>
          </a:p>
          <a:p>
            <a:pPr marL="609600" indent="-609600" algn="just">
              <a:spcBef>
                <a:spcPct val="0"/>
              </a:spcBef>
              <a:buFontTx/>
              <a:buAutoNum type="arabicPeriod"/>
            </a:pPr>
            <a:r>
              <a:rPr lang="ro-RO" sz="1200" b="1" smtClean="0"/>
              <a:t>Plantae</a:t>
            </a:r>
            <a:endParaRPr lang="en-GB" sz="1200" b="1" smtClean="0"/>
          </a:p>
          <a:p>
            <a:pPr marL="1778000" lvl="1" indent="-533400" algn="just">
              <a:spcBef>
                <a:spcPct val="0"/>
              </a:spcBef>
              <a:buFontTx/>
              <a:buAutoNum type="alphaLcParenR"/>
            </a:pPr>
            <a:r>
              <a:rPr lang="ro-RO" sz="1200" smtClean="0"/>
              <a:t>Plante avasculare;</a:t>
            </a:r>
            <a:endParaRPr lang="en-GB" sz="1200" smtClean="0"/>
          </a:p>
          <a:p>
            <a:pPr marL="1778000" lvl="1" indent="-533400" algn="just">
              <a:spcBef>
                <a:spcPct val="0"/>
              </a:spcBef>
              <a:buFontTx/>
              <a:buAutoNum type="alphaLcParenR"/>
            </a:pPr>
            <a:r>
              <a:rPr lang="ro-RO" sz="1200" smtClean="0"/>
              <a:t>Plante vasculare</a:t>
            </a:r>
            <a:r>
              <a:rPr lang="en-GB" sz="1200" smtClean="0"/>
              <a:t>;</a:t>
            </a:r>
          </a:p>
          <a:p>
            <a:pPr marL="609600" indent="-609600" algn="just">
              <a:spcBef>
                <a:spcPct val="0"/>
              </a:spcBef>
              <a:buFontTx/>
              <a:buAutoNum type="arabicPeriod"/>
            </a:pPr>
            <a:r>
              <a:rPr lang="ro-RO" sz="1200" b="1" smtClean="0"/>
              <a:t>Animalia</a:t>
            </a:r>
            <a:endParaRPr lang="en-GB" sz="1200" b="1" smtClean="0"/>
          </a:p>
          <a:p>
            <a:pPr marL="1778000" lvl="1" indent="-533400" algn="just">
              <a:spcBef>
                <a:spcPct val="0"/>
              </a:spcBef>
              <a:buFontTx/>
              <a:buAutoNum type="alphaLcParenR"/>
            </a:pPr>
            <a:r>
              <a:rPr lang="ro-RO" sz="1200" smtClean="0"/>
              <a:t>Nevertebrate;</a:t>
            </a:r>
            <a:endParaRPr lang="en-GB" sz="1200" smtClean="0"/>
          </a:p>
          <a:p>
            <a:pPr marL="1778000" lvl="1" indent="-533400" algn="just">
              <a:spcBef>
                <a:spcPct val="0"/>
              </a:spcBef>
              <a:buFontTx/>
              <a:buAutoNum type="alphaLcParenR"/>
            </a:pPr>
            <a:r>
              <a:rPr lang="ro-RO" sz="1200" smtClean="0"/>
              <a:t>Cordate</a:t>
            </a:r>
            <a:r>
              <a:rPr lang="en-GB" sz="1200" smtClean="0"/>
              <a:t>.</a:t>
            </a:r>
            <a:endParaRPr lang="ro-RO" sz="1200" smtClean="0"/>
          </a:p>
          <a:p>
            <a:pPr marL="609600" indent="-609600" algn="just">
              <a:spcBef>
                <a:spcPct val="0"/>
              </a:spcBef>
              <a:buFontTx/>
              <a:buNone/>
            </a:pPr>
            <a:endParaRPr lang="ro-RO" sz="14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77</TotalTime>
  <Words>300</Words>
  <Application>Microsoft Office PowerPoint</Application>
  <PresentationFormat>On-screen Show (4:3)</PresentationFormat>
  <Paragraphs>32</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Default Design</vt:lpstr>
      <vt:lpstr>UNITATEA ŞI DIVERSITATEA LUMII VII</vt:lpstr>
      <vt:lpstr>Examenul de bacalaureat 2010 - SIMULARE Proba de evaluare a competenţelor digitale – document de lucru</vt:lpstr>
      <vt:lpstr>Examenul de bacalaureat 2010 - SIMULARE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UNITATEA ŞI DIVERSITATEA LUMII VII</dc:title>
  <dc:creator>CNEE</dc:creator>
  <cp:lastModifiedBy>Admin</cp:lastModifiedBy>
  <cp:revision>26</cp:revision>
  <cp:lastPrinted>1601-01-01T00:00:00Z</cp:lastPrinted>
  <dcterms:created xsi:type="dcterms:W3CDTF">1601-01-01T00:00:00Z</dcterms:created>
  <dcterms:modified xsi:type="dcterms:W3CDTF">2010-01-19T08:52:35Z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